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571F3-EA7F-4E4A-8B36-C5CEEA15F4A3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8BAC-02B1-4E61-BBAC-18E52B831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1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8BAC-02B1-4E61-BBAC-18E52B8313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5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8BAC-02B1-4E61-BBAC-18E52B8313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0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8BAC-02B1-4E61-BBAC-18E52B8313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3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E8BAC-02B1-4E61-BBAC-18E52B8313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75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7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25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3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6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3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6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8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1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4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253F-4BDD-402A-A8C0-4149807CADA4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EA5238-F89F-41A7-B3DA-F28C5392B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5023" y="-1068780"/>
            <a:ext cx="7683335" cy="326706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Урок музыки в 6 классе по теме: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«Старинной песни мир». Песни Франца Шуберта.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023" y="3967707"/>
            <a:ext cx="7920842" cy="1096899"/>
          </a:xfrm>
          <a:ln>
            <a:gradFill flip="none" rotWithShape="1">
              <a:gsLst>
                <a:gs pos="44000">
                  <a:schemeClr val="accent1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>
            <a:noAutofit/>
          </a:bodyPr>
          <a:lstStyle/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Прыткова</a:t>
            </a:r>
            <a:r>
              <a:rPr lang="ru-RU" sz="1600" dirty="0" smtClean="0">
                <a:solidFill>
                  <a:schemeClr val="tx1"/>
                </a:solidFill>
              </a:rPr>
              <a:t> Лариса Александровна</a:t>
            </a:r>
          </a:p>
          <a:p>
            <a:pPr algn="r"/>
            <a:r>
              <a:rPr lang="ru-RU" sz="1600" dirty="0">
                <a:solidFill>
                  <a:schemeClr val="tx1"/>
                </a:solidFill>
              </a:rPr>
              <a:t>у</a:t>
            </a:r>
            <a:r>
              <a:rPr lang="ru-RU" sz="1600" dirty="0" smtClean="0">
                <a:solidFill>
                  <a:schemeClr val="tx1"/>
                </a:solidFill>
              </a:rPr>
              <a:t>читель музыки высшей категории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МБОУ «СОШ №45 г. Челябинска»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68">
        <p:split orient="vert"/>
      </p:transition>
    </mc:Choice>
    <mc:Fallback xmlns="">
      <p:transition spd="slow" advTm="75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153" y="-1"/>
            <a:ext cx="2707574" cy="1598613"/>
          </a:xfrm>
        </p:spPr>
        <p:txBody>
          <a:bodyPr>
            <a:normAutofit fontScale="90000"/>
          </a:bodyPr>
          <a:lstStyle/>
          <a:p>
            <a:pPr marL="285750" lvl="0" indent="-285750">
              <a:spcBef>
                <a:spcPts val="1000"/>
              </a:spcBef>
            </a:pPr>
            <a:r>
              <a:rPr lang="ru-RU" sz="1400" dirty="0">
                <a:solidFill>
                  <a:srgbClr val="A53010"/>
                </a:solidFill>
              </a:rPr>
              <a:t>Есть ли </a:t>
            </a:r>
            <a:r>
              <a:rPr lang="ru-RU" sz="1400" u="sng" dirty="0">
                <a:solidFill>
                  <a:srgbClr val="A53010"/>
                </a:solidFill>
              </a:rPr>
              <a:t>пейзажные зарисовки </a:t>
            </a:r>
            <a:r>
              <a:rPr lang="ru-RU" sz="1400" dirty="0">
                <a:solidFill>
                  <a:srgbClr val="A53010"/>
                </a:solidFill>
              </a:rPr>
              <a:t>в поэтической балладе Гёте (Жуковского) </a:t>
            </a:r>
            <a:r>
              <a:rPr lang="ru-RU" sz="1400" dirty="0" smtClean="0">
                <a:solidFill>
                  <a:srgbClr val="A53010"/>
                </a:solidFill>
              </a:rPr>
              <a:t>и</a:t>
            </a:r>
            <a:br>
              <a:rPr lang="ru-RU" sz="1400" dirty="0" smtClean="0">
                <a:solidFill>
                  <a:srgbClr val="A53010"/>
                </a:solidFill>
              </a:rPr>
            </a:br>
            <a:r>
              <a:rPr lang="ru-RU" sz="1400" dirty="0" smtClean="0">
                <a:solidFill>
                  <a:srgbClr val="A53010"/>
                </a:solidFill>
              </a:rPr>
              <a:t> </a:t>
            </a:r>
            <a:r>
              <a:rPr lang="ru-RU" sz="1400" dirty="0">
                <a:solidFill>
                  <a:srgbClr val="A53010"/>
                </a:solidFill>
              </a:rPr>
              <a:t>в музыкальной балладе Шуберта</a:t>
            </a:r>
            <a:r>
              <a:rPr lang="ru-RU" sz="1400" dirty="0" smtClean="0">
                <a:solidFill>
                  <a:srgbClr val="A53010"/>
                </a:solidFill>
              </a:rPr>
              <a:t>? </a:t>
            </a:r>
            <a:r>
              <a:rPr lang="ru-RU" sz="1400" b="1" u="sng" dirty="0" smtClean="0">
                <a:solidFill>
                  <a:srgbClr val="A53010"/>
                </a:solidFill>
              </a:rPr>
              <a:t>(сравни).</a:t>
            </a:r>
            <a:r>
              <a:rPr lang="ru-RU" sz="1400" b="1" u="sng" dirty="0">
                <a:solidFill>
                  <a:srgbClr val="A53010"/>
                </a:solidFill>
              </a:rPr>
              <a:t/>
            </a:r>
            <a:br>
              <a:rPr lang="ru-RU" sz="1400" b="1" u="sng" dirty="0">
                <a:solidFill>
                  <a:srgbClr val="A53010"/>
                </a:solidFill>
              </a:rPr>
            </a:br>
            <a:endParaRPr lang="ru-RU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4" y="0"/>
            <a:ext cx="4809507" cy="725582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58784"/>
            <a:ext cx="4334494" cy="59970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784"/>
            <a:ext cx="4334494" cy="5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1282" cy="10384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Рефлексия:</a:t>
            </a:r>
            <a:br>
              <a:rPr lang="ru-RU" sz="1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Сравнить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язык трёх произведений искусства (литературный, музыкальный, изобразительный) по созданию драматически напряжённого образа (по рядам, по группам</a:t>
            </a:r>
            <a:r>
              <a:rPr lang="ru-RU" sz="1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):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854495"/>
              </p:ext>
            </p:extLst>
          </p:nvPr>
        </p:nvGraphicFramePr>
        <p:xfrm>
          <a:off x="1943100" y="1757549"/>
          <a:ext cx="6591300" cy="510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8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искусств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2593"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Средства выразитель</a:t>
                      </a:r>
                    </a:p>
                    <a:p>
                      <a:r>
                        <a:rPr lang="ru-RU" i="1" dirty="0" err="1" smtClean="0"/>
                        <a:t>ности</a:t>
                      </a:r>
                      <a:r>
                        <a:rPr lang="ru-RU" i="1" dirty="0" smtClean="0"/>
                        <a:t> (характер, интонации,</a:t>
                      </a:r>
                    </a:p>
                    <a:p>
                      <a:r>
                        <a:rPr lang="ru-RU" i="1" baseline="0" dirty="0" smtClean="0"/>
                        <a:t>содержа</a:t>
                      </a:r>
                    </a:p>
                    <a:p>
                      <a:r>
                        <a:rPr lang="ru-RU" i="1" baseline="0" dirty="0" err="1" smtClean="0"/>
                        <a:t>ние</a:t>
                      </a:r>
                      <a:r>
                        <a:rPr lang="ru-RU" i="1" baseline="0" dirty="0" smtClean="0"/>
                        <a:t>, действую</a:t>
                      </a:r>
                    </a:p>
                    <a:p>
                      <a:r>
                        <a:rPr lang="ru-RU" i="1" baseline="0" dirty="0" err="1" smtClean="0"/>
                        <a:t>щие</a:t>
                      </a:r>
                      <a:r>
                        <a:rPr lang="ru-RU" i="1" baseline="0" dirty="0" smtClean="0"/>
                        <a:t> лица, темп, тембр, </a:t>
                      </a:r>
                    </a:p>
                    <a:p>
                      <a:r>
                        <a:rPr lang="ru-RU" i="1" baseline="0" dirty="0" smtClean="0"/>
                        <a:t>колорит,</a:t>
                      </a:r>
                    </a:p>
                    <a:p>
                      <a:r>
                        <a:rPr lang="ru-RU" i="1" baseline="0" dirty="0" smtClean="0"/>
                        <a:t>фон.</a:t>
                      </a:r>
                    </a:p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91" y="368135"/>
            <a:ext cx="7085610" cy="3175227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Рефлексия: вывести определение </a:t>
            </a:r>
            <a:br>
              <a:rPr lang="ru-RU" sz="2400" dirty="0" smtClean="0"/>
            </a:br>
            <a:r>
              <a:rPr lang="ru-RU" sz="2400" dirty="0" smtClean="0"/>
              <a:t>вокальной баллады.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r>
              <a:rPr lang="ru-RU" sz="2400" dirty="0" smtClean="0"/>
              <a:t>Оскар </a:t>
            </a:r>
            <a:r>
              <a:rPr lang="ru-RU" sz="2400" dirty="0" err="1" smtClean="0"/>
              <a:t>Фельцман</a:t>
            </a:r>
            <a:r>
              <a:rPr lang="ru-RU" sz="2400" dirty="0" smtClean="0"/>
              <a:t> «Огромное небо» –</a:t>
            </a:r>
          </a:p>
          <a:p>
            <a:pPr algn="r"/>
            <a:r>
              <a:rPr lang="ru-RU" sz="2400" dirty="0" smtClean="0"/>
              <a:t> показ песни.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524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1" y="2291939"/>
            <a:ext cx="3443844" cy="3978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451" y="552858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u="sng" dirty="0" smtClean="0"/>
              <a:t>Серенада №4 (вокальный цикл «Лебединая песнь»)</a:t>
            </a:r>
            <a:br>
              <a:rPr lang="ru-RU" sz="1400" b="1" u="sng" dirty="0" smtClean="0"/>
            </a:b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b="1" u="sng" dirty="0"/>
              <a:t/>
            </a:r>
            <a:br>
              <a:rPr lang="ru-RU" sz="1400" b="1" u="sng" dirty="0"/>
            </a:b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b="1" u="sng" dirty="0" smtClean="0"/>
              <a:t>Франц Петер Шуберт </a:t>
            </a:r>
            <a:br>
              <a:rPr lang="ru-RU" sz="1400" b="1" u="sng" dirty="0" smtClean="0"/>
            </a:br>
            <a:r>
              <a:rPr lang="ru-RU" sz="1400" b="1" u="sng" dirty="0" smtClean="0"/>
              <a:t>1797 - 1828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(Австрия)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094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87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Ф.П. Шуберт за фортепиано.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b="1461"/>
          <a:stretch>
            <a:fillRect/>
          </a:stretch>
        </p:blipFill>
        <p:spPr>
          <a:xfrm>
            <a:off x="902526" y="0"/>
            <a:ext cx="8087096" cy="46580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ru-RU" sz="1600" dirty="0" smtClean="0"/>
              <a:t>Встречи с любителями музыки в г. Вена называли </a:t>
            </a:r>
            <a:r>
              <a:rPr lang="ru-RU" sz="1800" i="1" u="sng" dirty="0" err="1" smtClean="0"/>
              <a:t>шубертиады</a:t>
            </a:r>
            <a:r>
              <a:rPr lang="ru-RU" sz="1800" i="1" u="sng" dirty="0" smtClean="0"/>
              <a:t>.</a:t>
            </a:r>
            <a:endParaRPr lang="ru-RU" sz="1800" i="1" u="sng" dirty="0"/>
          </a:p>
        </p:txBody>
      </p:sp>
    </p:spTree>
    <p:extLst>
      <p:ext uri="{BB962C8B-B14F-4D97-AF65-F5344CB8AC3E}">
        <p14:creationId xmlns:p14="http://schemas.microsoft.com/office/powerpoint/2010/main" val="11270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662" y="446088"/>
            <a:ext cx="3206337" cy="976312"/>
          </a:xfrm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Выразительность</a:t>
            </a:r>
          </a:p>
          <a:p>
            <a:r>
              <a:rPr lang="ru-RU" dirty="0" smtClean="0"/>
              <a:t>Изобразительность</a:t>
            </a:r>
          </a:p>
          <a:p>
            <a:r>
              <a:rPr lang="ru-RU" dirty="0" smtClean="0"/>
              <a:t>Сходство</a:t>
            </a:r>
          </a:p>
          <a:p>
            <a:r>
              <a:rPr lang="ru-RU" dirty="0" smtClean="0"/>
              <a:t>Контраст интонаций</a:t>
            </a:r>
          </a:p>
          <a:p>
            <a:r>
              <a:rPr lang="ru-RU" dirty="0" smtClean="0"/>
              <a:t>Развитие образа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31" y="0"/>
            <a:ext cx="7089568" cy="1598614"/>
          </a:xfrm>
          <a:prstGeom prst="rect">
            <a:avLst/>
          </a:prstGeom>
          <a:ln>
            <a:solidFill>
              <a:schemeClr val="accent1"/>
            </a:solidFill>
            <a:prstDash val="sysDash"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1"/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Спой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интонацию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вступления.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Можно ли определить характер    всего произведения по этой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интонации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в ней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заключено: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покой умиротворение или волнение, тревога,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напряжение?</a:t>
            </a: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Сыграй ритм сопровождения на воображаемой фортепианной  клавиатуре.</a:t>
            </a: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Какие черты музыкального образа раскрывает характер аккомпанемента?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6. Во время слушания обрати внимание  на выразительность и изобразительность, приёмы развития музыки. </a:t>
            </a:r>
            <a:endParaRPr lang="ru-RU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4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1"/>
            <a:ext cx="934588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extrusionH="76200">
            <a:extrusionClr>
              <a:schemeClr val="tx1">
                <a:lumMod val="50000"/>
                <a:lumOff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57327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0004" y="-249380"/>
            <a:ext cx="8953995" cy="6799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380"/>
            <a:ext cx="4975759" cy="7107380"/>
          </a:xfr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  <a:sp3d>
            <a:bevelT w="152400" h="50800" prst="softRound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9" y="-249379"/>
            <a:ext cx="4168241" cy="7365792"/>
          </a:xfrm>
        </p:spPr>
      </p:pic>
    </p:spTree>
    <p:extLst>
      <p:ext uri="{BB962C8B-B14F-4D97-AF65-F5344CB8AC3E}">
        <p14:creationId xmlns:p14="http://schemas.microsoft.com/office/powerpoint/2010/main" val="11651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18753"/>
            <a:ext cx="4310743" cy="6626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0"/>
            <a:ext cx="4833257" cy="6858000"/>
          </a:xfrm>
          <a:ln>
            <a:solidFill>
              <a:schemeClr val="accent1"/>
            </a:solidFill>
            <a:prstDash val="sys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10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088"/>
            <a:ext cx="4191990" cy="29977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0"/>
            <a:ext cx="3990110" cy="6858000"/>
          </a:xfrm>
          <a:ln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131" y="4868882"/>
            <a:ext cx="4678876" cy="198911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/>
                </a:solidFill>
              </a:rPr>
              <a:t>Напой по нотной записи интонации ребёнка, отца, лесного царя.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/>
                </a:solidFill>
              </a:rPr>
              <a:t>Чем отличаются интонации каждого действующего лица?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/>
                </a:solidFill>
              </a:rPr>
              <a:t>Проследи, как они развиваются и взаимодействуют, как сливаются в единое целое слово и музыка.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53"/>
            <a:ext cx="5153891" cy="48727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444</TotalTime>
  <Words>161</Words>
  <Application>Microsoft Office PowerPoint</Application>
  <PresentationFormat>Экран (4:3)</PresentationFormat>
  <Paragraphs>42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Легкий дым</vt:lpstr>
      <vt:lpstr>Урок музыки в 6 классе по теме:  «Старинной песни мир». Песни Франца Шуберта. </vt:lpstr>
      <vt:lpstr>Серенада №4 (вокальный цикл «Лебединая песнь»)    Франц Петер Шуберт  1797 - 1828 (Австрия)</vt:lpstr>
      <vt:lpstr>Презентация PowerPoint</vt:lpstr>
      <vt:lpstr>Ф.П. Шуберт за фортепиано.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ли пейзажные зарисовки в поэтической балладе Гёте (Жуковского) и  в музыкальной балладе Шуберта? (сравни). </vt:lpstr>
      <vt:lpstr>Презентация PowerPoint</vt:lpstr>
      <vt:lpstr>Рефлексия:  Сравнить язык трёх произведений искусства (литературный, музыкальный, изобразительный) по созданию драматически напряжённого образа (по рядам, по группам):  </vt:lpstr>
      <vt:lpstr>Рефлексия: вывести определение  вокальной баллады.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</dc:title>
  <dc:creator>Дмитрий Прытков</dc:creator>
  <cp:lastModifiedBy>Администратор</cp:lastModifiedBy>
  <cp:revision>50</cp:revision>
  <dcterms:created xsi:type="dcterms:W3CDTF">2016-11-04T12:34:29Z</dcterms:created>
  <dcterms:modified xsi:type="dcterms:W3CDTF">2021-06-04T08:54:27Z</dcterms:modified>
</cp:coreProperties>
</file>