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" initials="2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16C888-330A-4DA7-AB01-1B4BD80E6E89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274B25-A267-44EC-9FEE-79C103E86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C888-330A-4DA7-AB01-1B4BD80E6E89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B25-A267-44EC-9FEE-79C103E86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E16C888-330A-4DA7-AB01-1B4BD80E6E89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274B25-A267-44EC-9FEE-79C103E86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C888-330A-4DA7-AB01-1B4BD80E6E89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B25-A267-44EC-9FEE-79C103E86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16C888-330A-4DA7-AB01-1B4BD80E6E89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7274B25-A267-44EC-9FEE-79C103E86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C888-330A-4DA7-AB01-1B4BD80E6E89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B25-A267-44EC-9FEE-79C103E86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C888-330A-4DA7-AB01-1B4BD80E6E89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B25-A267-44EC-9FEE-79C103E86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C888-330A-4DA7-AB01-1B4BD80E6E89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B25-A267-44EC-9FEE-79C103E86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16C888-330A-4DA7-AB01-1B4BD80E6E89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B25-A267-44EC-9FEE-79C103E86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C888-330A-4DA7-AB01-1B4BD80E6E89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B25-A267-44EC-9FEE-79C103E86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C888-330A-4DA7-AB01-1B4BD80E6E89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B25-A267-44EC-9FEE-79C103E86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16C888-330A-4DA7-AB01-1B4BD80E6E89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274B25-A267-44EC-9FEE-79C103E86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7.wmf"/><Relationship Id="rId11" Type="http://schemas.openxmlformats.org/officeDocument/2006/relationships/image" Target="../media/image50.jpeg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7" Type="http://schemas.openxmlformats.org/officeDocument/2006/relationships/image" Target="../media/image56.jpeg"/><Relationship Id="rId2" Type="http://schemas.openxmlformats.org/officeDocument/2006/relationships/image" Target="../media/image5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jpeg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.bin"/><Relationship Id="rId18" Type="http://schemas.openxmlformats.org/officeDocument/2006/relationships/image" Target="../media/image12.wmf"/><Relationship Id="rId26" Type="http://schemas.openxmlformats.org/officeDocument/2006/relationships/image" Target="../media/image16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34" Type="http://schemas.openxmlformats.org/officeDocument/2006/relationships/image" Target="../media/image20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5.wmf"/><Relationship Id="rId32" Type="http://schemas.openxmlformats.org/officeDocument/2006/relationships/image" Target="../media/image19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7.wmf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0.bin"/><Relationship Id="rId31" Type="http://schemas.openxmlformats.org/officeDocument/2006/relationships/oleObject" Target="../embeddings/oleObject16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8.wmf"/><Relationship Id="rId35" Type="http://schemas.openxmlformats.org/officeDocument/2006/relationships/image" Target="../media/image21.jpeg"/><Relationship Id="rId8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4.jpe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10" Type="http://schemas.openxmlformats.org/officeDocument/2006/relationships/image" Target="../media/image28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7.wmf"/><Relationship Id="rId9" Type="http://schemas.openxmlformats.org/officeDocument/2006/relationships/image" Target="../media/image4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11" Type="http://schemas.openxmlformats.org/officeDocument/2006/relationships/image" Target="../media/image45.gi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Правильные и неправильные</a:t>
            </a:r>
            <a:br>
              <a:rPr lang="ru-RU" dirty="0" smtClean="0"/>
            </a:br>
            <a:r>
              <a:rPr lang="ru-RU" dirty="0" smtClean="0"/>
              <a:t> дроби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92696"/>
          </a:xfrm>
        </p:spPr>
        <p:txBody>
          <a:bodyPr/>
          <a:lstStyle/>
          <a:p>
            <a:r>
              <a:rPr lang="ru-RU" dirty="0" smtClean="0"/>
              <a:t>Проверка.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836712"/>
          <a:ext cx="8459787" cy="421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Дроби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Правильные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Неправильные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9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/>
                        <a:t> </a:t>
                      </a:r>
                      <a:r>
                        <a:rPr lang="ru-RU" sz="2400" b="0" baseline="0" dirty="0" smtClean="0">
                          <a:latin typeface="Monotype Corsiva" pitchFamily="66" charset="0"/>
                        </a:rPr>
                        <a:t>х=6, 7, 8, 9, 10, 11, 12.</a:t>
                      </a:r>
                      <a:endParaRPr lang="ru-RU" sz="2400" b="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х=13, 14, 15, 16,</a:t>
                      </a:r>
                      <a:r>
                        <a:rPr lang="ru-RU" sz="2400" baseline="0" dirty="0" smtClean="0">
                          <a:latin typeface="Monotype Corsiva" pitchFamily="66" charset="0"/>
                        </a:rPr>
                        <a:t> 17, 18…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9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х=7, 6, 5, 4, 3, 2, 1, 0.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 </a:t>
                      </a:r>
                      <a:r>
                        <a:rPr lang="ru-RU" sz="2400" baseline="0" dirty="0" smtClean="0">
                          <a:latin typeface="Monotype Corsiva" pitchFamily="66" charset="0"/>
                        </a:rPr>
                        <a:t>Таких  значений  нет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9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Х=16, 17, 18, 19, 20, 21…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Monotype Corsiva" pitchFamily="66" charset="0"/>
                        </a:rPr>
                        <a:t> х=0, 1, 2, 3, 4, 5, 6, 7, 8, 9, 10, 11, 12, 13, 14, 15. </a:t>
                      </a:r>
                      <a:endParaRPr lang="ru-RU" sz="2000" dirty="0">
                        <a:latin typeface="Monotype Corsiva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9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х=5, 4, 3, 2, 1, 0.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Х=6, 7, 8, 9, 10, 11, 12, 13, 14,</a:t>
                      </a:r>
                      <a:r>
                        <a:rPr lang="ru-RU" sz="2400" baseline="0" dirty="0" smtClean="0">
                          <a:latin typeface="Monotype Corsiva" pitchFamily="66" charset="0"/>
                        </a:rPr>
                        <a:t> 15,16.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187624" y="1484784"/>
          <a:ext cx="79208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Формула" r:id="rId3" imgW="355320" imgH="393480" progId="Equation.3">
                  <p:embed/>
                </p:oleObj>
              </mc:Choice>
              <mc:Fallback>
                <p:oleObj name="Формула" r:id="rId3" imgW="355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484784"/>
                        <a:ext cx="792088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87624" y="2348880"/>
          <a:ext cx="79208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Формула" r:id="rId5" imgW="355320" imgH="393480" progId="Equation.3">
                  <p:embed/>
                </p:oleObj>
              </mc:Choice>
              <mc:Fallback>
                <p:oleObj name="Формула" r:id="rId5" imgW="355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348880"/>
                        <a:ext cx="792088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187624" y="3284984"/>
          <a:ext cx="79208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Формула" r:id="rId7" imgW="355320" imgH="393480" progId="Equation.3">
                  <p:embed/>
                </p:oleObj>
              </mc:Choice>
              <mc:Fallback>
                <p:oleObj name="Формула" r:id="rId7" imgW="355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284984"/>
                        <a:ext cx="792088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187624" y="4149080"/>
          <a:ext cx="79208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Формула" r:id="rId9" imgW="419040" imgH="393480" progId="Equation.3">
                  <p:embed/>
                </p:oleObj>
              </mc:Choice>
              <mc:Fallback>
                <p:oleObj name="Формула" r:id="rId9" imgW="4190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149080"/>
                        <a:ext cx="792088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 descr="animal09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552" r="3864" b="20580"/>
          <a:stretch>
            <a:fillRect/>
          </a:stretch>
        </p:blipFill>
        <p:spPr>
          <a:xfrm>
            <a:off x="1403648" y="4653136"/>
            <a:ext cx="2699792" cy="22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Оцените свою работу на уроке.</a:t>
            </a:r>
            <a:endParaRPr lang="ru-RU" dirty="0"/>
          </a:p>
        </p:txBody>
      </p:sp>
      <p:pic>
        <p:nvPicPr>
          <p:cNvPr id="4" name="Содержимое 3" descr="71663365_1299447200_36603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052736"/>
            <a:ext cx="2325834" cy="2448272"/>
          </a:xfrm>
        </p:spPr>
      </p:pic>
      <p:pic>
        <p:nvPicPr>
          <p:cNvPr id="5" name="Рисунок 4" descr="1359691134_shuttersto_fZq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1124744"/>
            <a:ext cx="3096344" cy="2494821"/>
          </a:xfrm>
          <a:prstGeom prst="rect">
            <a:avLst/>
          </a:prstGeom>
        </p:spPr>
      </p:pic>
      <p:pic>
        <p:nvPicPr>
          <p:cNvPr id="6" name="Рисунок 5" descr="67124492_1290845291_7SMI_TSHI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92212" y="836712"/>
            <a:ext cx="2851788" cy="2979804"/>
          </a:xfrm>
          <a:prstGeom prst="rect">
            <a:avLst/>
          </a:prstGeom>
        </p:spPr>
      </p:pic>
      <p:pic>
        <p:nvPicPr>
          <p:cNvPr id="7" name="Рисунок 6" descr="83860887_z_7fb9a1b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881068"/>
            <a:ext cx="2845097" cy="2976932"/>
          </a:xfrm>
          <a:prstGeom prst="rect">
            <a:avLst/>
          </a:prstGeom>
        </p:spPr>
      </p:pic>
      <p:pic>
        <p:nvPicPr>
          <p:cNvPr id="8" name="Рисунок 7" descr="102711908_f_1824893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9832" y="4021605"/>
            <a:ext cx="2808312" cy="2836395"/>
          </a:xfrm>
          <a:prstGeom prst="rect">
            <a:avLst/>
          </a:prstGeom>
        </p:spPr>
      </p:pic>
      <p:pic>
        <p:nvPicPr>
          <p:cNvPr id="9" name="Рисунок 8" descr="depositphotos_5080703-Sad-emotico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47048" y="3789040"/>
            <a:ext cx="2996952" cy="306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172400" cy="332498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7239000" cy="4344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763688" y="1484784"/>
          <a:ext cx="4715363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888840" imgH="393480" progId="Equation.3">
                  <p:embed/>
                </p:oleObj>
              </mc:Choice>
              <mc:Fallback>
                <p:oleObj name="Формула" r:id="rId3" imgW="8888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484784"/>
                        <a:ext cx="4715363" cy="2088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Задание№1.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7776864" cy="56910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Прочитайте дроби: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Рисунок 9" descr="iCAY3KQYN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9552" y="4437112"/>
            <a:ext cx="3019425" cy="1809750"/>
          </a:xfrm>
          <a:prstGeom prst="rect">
            <a:avLst/>
          </a:prstGeom>
        </p:spPr>
      </p:pic>
      <p:pic>
        <p:nvPicPr>
          <p:cNvPr id="11" name="Рисунок 10" descr="7_1_~1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16216" y="188640"/>
            <a:ext cx="2462784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64704"/>
          </a:xfrm>
        </p:spPr>
        <p:txBody>
          <a:bodyPr/>
          <a:lstStyle/>
          <a:p>
            <a:r>
              <a:rPr lang="ru-RU" dirty="0" smtClean="0"/>
              <a:t>Задание№2.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7848872" cy="56190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Сравните дроби: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539552" y="1556792"/>
            <a:ext cx="1584176" cy="1224136"/>
            <a:chOff x="539552" y="1628800"/>
            <a:chExt cx="1584176" cy="1224136"/>
          </a:xfrm>
        </p:grpSpPr>
        <p:graphicFrame>
          <p:nvGraphicFramePr>
            <p:cNvPr id="4" name="Объект 3"/>
            <p:cNvGraphicFramePr>
              <a:graphicFrameLocks noChangeAspect="1"/>
            </p:cNvGraphicFramePr>
            <p:nvPr/>
          </p:nvGraphicFramePr>
          <p:xfrm>
            <a:off x="539552" y="1628800"/>
            <a:ext cx="473859" cy="1224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1" name="Формула" r:id="rId3" imgW="152280" imgH="393480" progId="Equation.3">
                    <p:embed/>
                  </p:oleObj>
                </mc:Choice>
                <mc:Fallback>
                  <p:oleObj name="Формула" r:id="rId3" imgW="15228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552" y="1628800"/>
                          <a:ext cx="473859" cy="12241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971600" y="2060848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И</a:t>
              </a:r>
              <a:endParaRPr lang="ru-RU" sz="2000" dirty="0"/>
            </a:p>
          </p:txBody>
        </p:sp>
        <p:graphicFrame>
          <p:nvGraphicFramePr>
            <p:cNvPr id="6" name="Объект 5"/>
            <p:cNvGraphicFramePr>
              <a:graphicFrameLocks noChangeAspect="1"/>
            </p:cNvGraphicFramePr>
            <p:nvPr/>
          </p:nvGraphicFramePr>
          <p:xfrm>
            <a:off x="1331640" y="1628800"/>
            <a:ext cx="432048" cy="1224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2" name="Формула" r:id="rId5" imgW="152280" imgH="393480" progId="Equation.3">
                    <p:embed/>
                  </p:oleObj>
                </mc:Choice>
                <mc:Fallback>
                  <p:oleObj name="Формула" r:id="rId5" imgW="1522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1640" y="1628800"/>
                          <a:ext cx="432048" cy="12241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691680" y="1988840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;</a:t>
              </a:r>
              <a:endParaRPr lang="ru-RU" sz="28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051720" y="1556792"/>
            <a:ext cx="1512168" cy="1224136"/>
            <a:chOff x="2051720" y="1556792"/>
            <a:chExt cx="1512168" cy="1224136"/>
          </a:xfrm>
        </p:grpSpPr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2051720" y="1556792"/>
            <a:ext cx="429890" cy="1224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3" name="Формула" r:id="rId7" imgW="139680" imgH="393480" progId="Equation.3">
                    <p:embed/>
                  </p:oleObj>
                </mc:Choice>
                <mc:Fallback>
                  <p:oleObj name="Формула" r:id="rId7" imgW="13968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1720" y="1556792"/>
                          <a:ext cx="429890" cy="12241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2483768" y="191683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и</a:t>
              </a:r>
              <a:endParaRPr lang="ru-RU" sz="2800" dirty="0"/>
            </a:p>
          </p:txBody>
        </p:sp>
        <p:graphicFrame>
          <p:nvGraphicFramePr>
            <p:cNvPr id="11" name="Объект 10"/>
            <p:cNvGraphicFramePr>
              <a:graphicFrameLocks noChangeAspect="1"/>
            </p:cNvGraphicFramePr>
            <p:nvPr/>
          </p:nvGraphicFramePr>
          <p:xfrm>
            <a:off x="2843808" y="1556792"/>
            <a:ext cx="432048" cy="1224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4" name="Формула" r:id="rId9" imgW="152280" imgH="393480" progId="Equation.3">
                    <p:embed/>
                  </p:oleObj>
                </mc:Choice>
                <mc:Fallback>
                  <p:oleObj name="Формула" r:id="rId9" imgW="15228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3808" y="1556792"/>
                          <a:ext cx="432048" cy="12241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3203848" y="1916832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;</a:t>
              </a:r>
              <a:endParaRPr lang="ru-RU" sz="28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491880" y="1556792"/>
            <a:ext cx="1440160" cy="1224136"/>
            <a:chOff x="3635896" y="1484784"/>
            <a:chExt cx="1440160" cy="1224136"/>
          </a:xfrm>
        </p:grpSpPr>
        <p:graphicFrame>
          <p:nvGraphicFramePr>
            <p:cNvPr id="15" name="Объект 14"/>
            <p:cNvGraphicFramePr>
              <a:graphicFrameLocks noChangeAspect="1"/>
            </p:cNvGraphicFramePr>
            <p:nvPr/>
          </p:nvGraphicFramePr>
          <p:xfrm>
            <a:off x="3635896" y="1484784"/>
            <a:ext cx="432048" cy="1224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5" name="Формула" r:id="rId11" imgW="139680" imgH="393480" progId="Equation.3">
                    <p:embed/>
                  </p:oleObj>
                </mc:Choice>
                <mc:Fallback>
                  <p:oleObj name="Формула" r:id="rId11" imgW="13968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5896" y="1484784"/>
                          <a:ext cx="432048" cy="12241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3995936" y="1916832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и</a:t>
              </a:r>
            </a:p>
          </p:txBody>
        </p:sp>
        <p:graphicFrame>
          <p:nvGraphicFramePr>
            <p:cNvPr id="18" name="Объект 17"/>
            <p:cNvGraphicFramePr>
              <a:graphicFrameLocks noChangeAspect="1"/>
            </p:cNvGraphicFramePr>
            <p:nvPr/>
          </p:nvGraphicFramePr>
          <p:xfrm>
            <a:off x="4283968" y="1628800"/>
            <a:ext cx="764530" cy="1080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6" name="Формула" r:id="rId13" imgW="88560" imgH="164880" progId="Equation.3">
                    <p:embed/>
                  </p:oleObj>
                </mc:Choice>
                <mc:Fallback>
                  <p:oleObj name="Формула" r:id="rId13" imgW="88560" imgH="16488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3968" y="1628800"/>
                          <a:ext cx="764530" cy="10801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4716016" y="1916832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;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004048" y="1556792"/>
            <a:ext cx="1800200" cy="1224136"/>
            <a:chOff x="5004048" y="1556792"/>
            <a:chExt cx="1800200" cy="1224136"/>
          </a:xfrm>
        </p:grpSpPr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5004048" y="1556792"/>
            <a:ext cx="652264" cy="1224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7" name="Формула" r:id="rId15" imgW="152280" imgH="393480" progId="Equation.3">
                    <p:embed/>
                  </p:oleObj>
                </mc:Choice>
                <mc:Fallback>
                  <p:oleObj name="Формула" r:id="rId15" imgW="15228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4048" y="1556792"/>
                          <a:ext cx="652264" cy="12241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5580112" y="1988840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И</a:t>
              </a:r>
            </a:p>
          </p:txBody>
        </p:sp>
        <p:graphicFrame>
          <p:nvGraphicFramePr>
            <p:cNvPr id="23" name="Объект 22"/>
            <p:cNvGraphicFramePr>
              <a:graphicFrameLocks noChangeAspect="1"/>
            </p:cNvGraphicFramePr>
            <p:nvPr/>
          </p:nvGraphicFramePr>
          <p:xfrm>
            <a:off x="5940152" y="1556792"/>
            <a:ext cx="360040" cy="1224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8" name="Формула" r:id="rId17" imgW="152280" imgH="393480" progId="Equation.3">
                    <p:embed/>
                  </p:oleObj>
                </mc:Choice>
                <mc:Fallback>
                  <p:oleObj name="Формула" r:id="rId17" imgW="152280" imgH="39348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0152" y="1556792"/>
                          <a:ext cx="360040" cy="12241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6300192" y="191683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;</a:t>
              </a:r>
              <a:endParaRPr lang="ru-RU" sz="2800" dirty="0"/>
            </a:p>
          </p:txBody>
        </p:sp>
      </p:grp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611560" y="3645024"/>
          <a:ext cx="473859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Формула" r:id="rId19" imgW="152280" imgH="393480" progId="Equation.3">
                  <p:embed/>
                </p:oleObj>
              </mc:Choice>
              <mc:Fallback>
                <p:oleObj name="Формула" r:id="rId19" imgW="15228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645024"/>
                        <a:ext cx="473859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043608" y="3861048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&gt;</a:t>
            </a:r>
            <a:endParaRPr lang="ru-RU" sz="4400" dirty="0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1403648" y="3645024"/>
          <a:ext cx="43204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Формула" r:id="rId21" imgW="152280" imgH="393480" progId="Equation.3">
                  <p:embed/>
                </p:oleObj>
              </mc:Choice>
              <mc:Fallback>
                <p:oleObj name="Формула" r:id="rId21" imgW="15228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645024"/>
                        <a:ext cx="432048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763688" y="400506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;</a:t>
            </a:r>
            <a:endParaRPr lang="ru-RU" sz="2800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3635896" y="3645024"/>
            <a:ext cx="1512168" cy="1224136"/>
            <a:chOff x="3555504" y="1476400"/>
            <a:chExt cx="1512168" cy="1224136"/>
          </a:xfrm>
        </p:grpSpPr>
        <p:graphicFrame>
          <p:nvGraphicFramePr>
            <p:cNvPr id="51" name="Объект 50"/>
            <p:cNvGraphicFramePr>
              <a:graphicFrameLocks noChangeAspect="1"/>
            </p:cNvGraphicFramePr>
            <p:nvPr/>
          </p:nvGraphicFramePr>
          <p:xfrm>
            <a:off x="3555504" y="1476400"/>
            <a:ext cx="432048" cy="1224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1" name="Формула" r:id="rId23" imgW="139680" imgH="393480" progId="Equation.3">
                    <p:embed/>
                  </p:oleObj>
                </mc:Choice>
                <mc:Fallback>
                  <p:oleObj name="Формула" r:id="rId23" imgW="139680" imgH="39348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5504" y="1476400"/>
                          <a:ext cx="432048" cy="12241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Box 51"/>
            <p:cNvSpPr txBox="1"/>
            <p:nvPr/>
          </p:nvSpPr>
          <p:spPr>
            <a:xfrm>
              <a:off x="3995936" y="1692424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=</a:t>
              </a:r>
              <a:endParaRPr lang="ru-RU" sz="4400" dirty="0"/>
            </a:p>
          </p:txBody>
        </p:sp>
        <p:graphicFrame>
          <p:nvGraphicFramePr>
            <p:cNvPr id="53" name="Объект 52"/>
            <p:cNvGraphicFramePr>
              <a:graphicFrameLocks noChangeAspect="1"/>
            </p:cNvGraphicFramePr>
            <p:nvPr/>
          </p:nvGraphicFramePr>
          <p:xfrm>
            <a:off x="4275584" y="1548408"/>
            <a:ext cx="764530" cy="1080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2" name="Формула" r:id="rId25" imgW="88560" imgH="164880" progId="Equation.3">
                    <p:embed/>
                  </p:oleObj>
                </mc:Choice>
                <mc:Fallback>
                  <p:oleObj name="Формула" r:id="rId25" imgW="88560" imgH="164880" progId="Equation.3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5584" y="1548408"/>
                          <a:ext cx="764530" cy="10801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4707632" y="1764432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;</a:t>
              </a:r>
            </a:p>
          </p:txBody>
        </p:sp>
      </p:grpSp>
      <p:graphicFrame>
        <p:nvGraphicFramePr>
          <p:cNvPr id="61" name="Объект 60"/>
          <p:cNvGraphicFramePr>
            <a:graphicFrameLocks noChangeAspect="1"/>
          </p:cNvGraphicFramePr>
          <p:nvPr/>
        </p:nvGraphicFramePr>
        <p:xfrm>
          <a:off x="5076056" y="3717032"/>
          <a:ext cx="61389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Формула" r:id="rId27" imgW="152280" imgH="393480" progId="Equation.3">
                  <p:embed/>
                </p:oleObj>
              </mc:Choice>
              <mc:Fallback>
                <p:oleObj name="Формула" r:id="rId27" imgW="152280" imgH="3934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717032"/>
                        <a:ext cx="613896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5652120" y="3861048"/>
            <a:ext cx="3179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&gt;</a:t>
            </a:r>
            <a:endParaRPr lang="ru-RU" sz="4400" dirty="0"/>
          </a:p>
        </p:txBody>
      </p:sp>
      <p:sp>
        <p:nvSpPr>
          <p:cNvPr id="63" name="TextBox 62"/>
          <p:cNvSpPr txBox="1"/>
          <p:nvPr/>
        </p:nvSpPr>
        <p:spPr>
          <a:xfrm>
            <a:off x="6372200" y="4077072"/>
            <a:ext cx="445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;</a:t>
            </a:r>
            <a:endParaRPr lang="ru-RU" sz="2800" dirty="0"/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/>
        </p:nvGraphicFramePr>
        <p:xfrm>
          <a:off x="6012160" y="3717032"/>
          <a:ext cx="36004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Формула" r:id="rId29" imgW="152280" imgH="393480" progId="Equation.3">
                  <p:embed/>
                </p:oleObj>
              </mc:Choice>
              <mc:Fallback>
                <p:oleObj name="Формула" r:id="rId29" imgW="152280" imgH="39348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3717032"/>
                        <a:ext cx="360040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2051720" y="3645024"/>
          <a:ext cx="429890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Формула" r:id="rId31" imgW="139680" imgH="393480" progId="Equation.3">
                  <p:embed/>
                </p:oleObj>
              </mc:Choice>
              <mc:Fallback>
                <p:oleObj name="Формула" r:id="rId31" imgW="139680" imgH="3934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645024"/>
                        <a:ext cx="429890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2411760" y="386104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&lt;</a:t>
            </a:r>
            <a:endParaRPr lang="ru-RU" sz="4400" dirty="0"/>
          </a:p>
        </p:txBody>
      </p:sp>
      <p:graphicFrame>
        <p:nvGraphicFramePr>
          <p:cNvPr id="67" name="Объект 66"/>
          <p:cNvGraphicFramePr>
            <a:graphicFrameLocks noChangeAspect="1"/>
          </p:cNvGraphicFramePr>
          <p:nvPr/>
        </p:nvGraphicFramePr>
        <p:xfrm>
          <a:off x="2843808" y="3645024"/>
          <a:ext cx="43204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Формула" r:id="rId33" imgW="152280" imgH="393480" progId="Equation.3">
                  <p:embed/>
                </p:oleObj>
              </mc:Choice>
              <mc:Fallback>
                <p:oleObj name="Формула" r:id="rId33" imgW="152280" imgH="39348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645024"/>
                        <a:ext cx="432048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3203848" y="407707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539552" y="306896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Решение:</a:t>
            </a:r>
            <a:endParaRPr lang="ru-RU" sz="2400" dirty="0"/>
          </a:p>
        </p:txBody>
      </p:sp>
      <p:pic>
        <p:nvPicPr>
          <p:cNvPr id="70" name="Рисунок 69" descr="00001134.jpg"/>
          <p:cNvPicPr>
            <a:picLocks noChangeAspect="1"/>
          </p:cNvPicPr>
          <p:nvPr/>
        </p:nvPicPr>
        <p:blipFill>
          <a:blip r:embed="rId3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20139" y="260648"/>
            <a:ext cx="3323861" cy="249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62" grpId="0"/>
      <p:bldP spid="63" grpId="0"/>
      <p:bldP spid="66" grpId="0"/>
      <p:bldP spid="68" grpId="0"/>
      <p:bldP spid="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36712"/>
          </a:xfrm>
        </p:spPr>
        <p:txBody>
          <a:bodyPr/>
          <a:lstStyle/>
          <a:p>
            <a:r>
              <a:rPr lang="ru-RU" dirty="0" smtClean="0"/>
              <a:t>Задание№3.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7776864" cy="55470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Запишите дроби в порядке убывания: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CAMH2O2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818" y="99062"/>
            <a:ext cx="1998630" cy="2465842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763688" y="1628800"/>
          <a:ext cx="4104456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Формула" r:id="rId4" imgW="723600" imgH="393480" progId="Equation.3">
                  <p:embed/>
                </p:oleObj>
              </mc:Choice>
              <mc:Fallback>
                <p:oleObj name="Формула" r:id="rId4" imgW="7236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628800"/>
                        <a:ext cx="4104456" cy="2016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5157192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051720" y="4437112"/>
          <a:ext cx="2803665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Формула" r:id="rId6" imgW="723600" imgH="393480" progId="Equation.3">
                  <p:embed/>
                </p:oleObj>
              </mc:Choice>
              <mc:Fallback>
                <p:oleObj name="Формула" r:id="rId6" imgW="723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437112"/>
                        <a:ext cx="2803665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 descr="iCA6UPZE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57639" y="3933056"/>
            <a:ext cx="2042753" cy="2678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92696"/>
          </a:xfrm>
        </p:spPr>
        <p:txBody>
          <a:bodyPr/>
          <a:lstStyle/>
          <a:p>
            <a:r>
              <a:rPr lang="ru-RU" dirty="0" smtClean="0"/>
              <a:t>Задание №4.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715200" cy="56910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Для подарков детям купили 10 кг конфет, а потом еще      этого количества. Сколько купили конфет детям на подарки?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555776" y="1124744"/>
          <a:ext cx="43204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124744"/>
                        <a:ext cx="432048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 descr="konfyety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16216" y="1052736"/>
            <a:ext cx="2304256" cy="2088232"/>
          </a:xfrm>
          <a:prstGeom prst="rect">
            <a:avLst/>
          </a:prstGeom>
        </p:spPr>
      </p:pic>
      <p:pic>
        <p:nvPicPr>
          <p:cNvPr id="7" name="Рисунок 6" descr="iCAJ218VB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24328" y="4869160"/>
            <a:ext cx="1381125" cy="1809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3568" y="2420888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Решение:</a:t>
            </a:r>
          </a:p>
          <a:p>
            <a:r>
              <a:rPr lang="ru-RU" sz="2400" dirty="0" smtClean="0"/>
              <a:t>1) 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292893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―</a:t>
            </a:r>
            <a:r>
              <a:rPr lang="ru-RU" sz="2000" dirty="0" smtClean="0"/>
              <a:t> ещё купили;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3357562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2)                     </a:t>
            </a:r>
            <a:r>
              <a:rPr lang="ru-RU" sz="2000" dirty="0" smtClean="0"/>
              <a:t>― купили всего.</a:t>
            </a:r>
          </a:p>
          <a:p>
            <a:endParaRPr lang="ru-RU" sz="2000" dirty="0"/>
          </a:p>
          <a:p>
            <a:r>
              <a:rPr lang="ru-RU" sz="2000" dirty="0" smtClean="0"/>
              <a:t>Ответ: 18 кг.</a:t>
            </a:r>
            <a:endParaRPr lang="ru-RU" sz="2000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142976" y="3429000"/>
          <a:ext cx="1800200" cy="419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Формула" r:id="rId7" imgW="914400" imgH="203040" progId="Equation.3">
                  <p:embed/>
                </p:oleObj>
              </mc:Choice>
              <mc:Fallback>
                <p:oleObj name="Формула" r:id="rId7" imgW="9144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429000"/>
                        <a:ext cx="1800200" cy="419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142976" y="2857496"/>
          <a:ext cx="200026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Формула" r:id="rId9" imgW="990360" imgH="203040" progId="Equation.3">
                  <p:embed/>
                </p:oleObj>
              </mc:Choice>
              <mc:Fallback>
                <p:oleObj name="Формула" r:id="rId9" imgW="9903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2857496"/>
                        <a:ext cx="2000264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92696"/>
          </a:xfrm>
        </p:spPr>
        <p:txBody>
          <a:bodyPr/>
          <a:lstStyle/>
          <a:p>
            <a:r>
              <a:rPr lang="ru-RU" dirty="0" smtClean="0"/>
              <a:t>Задание №5.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7992888" cy="56910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Рабочие застеклили 9 окон. Это     того, что им надо застеклить. Сколько окон надо застеклить рабочим?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Решение: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724128" y="620688"/>
          <a:ext cx="364232" cy="77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620688"/>
                        <a:ext cx="364232" cy="772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 descr="iCAGDE67W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19872" y="3212976"/>
            <a:ext cx="2524125" cy="1809750"/>
          </a:xfrm>
          <a:prstGeom prst="rect">
            <a:avLst/>
          </a:prstGeom>
        </p:spPr>
      </p:pic>
      <p:pic>
        <p:nvPicPr>
          <p:cNvPr id="7" name="Рисунок 6" descr="iCA7USQ7Y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60032" y="-459432"/>
            <a:ext cx="2076319" cy="140893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71600" y="5085184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sz="2000" b="1" dirty="0" smtClean="0"/>
              <a:t>Ответ:</a:t>
            </a:r>
            <a:r>
              <a:rPr lang="ru-RU" b="1" dirty="0" smtClean="0"/>
              <a:t> 36 окон.</a:t>
            </a:r>
            <a:endParaRPr lang="ru-RU" b="1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785786" y="3929066"/>
          <a:ext cx="321471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Формула" r:id="rId7" imgW="1143000" imgH="203040" progId="Equation.3">
                  <p:embed/>
                </p:oleObj>
              </mc:Choice>
              <mc:Fallback>
                <p:oleObj name="Формула" r:id="rId7" imgW="11430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3929066"/>
                        <a:ext cx="3214710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20688"/>
          </a:xfrm>
        </p:spPr>
        <p:txBody>
          <a:bodyPr/>
          <a:lstStyle/>
          <a:p>
            <a:r>
              <a:rPr lang="ru-RU" dirty="0" smtClean="0"/>
              <a:t>Задание №6.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643192" cy="180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От верёвки длиной 7 м, отрезали 3 м. Какую часть веревки отрезали?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iCAQGVN6D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3933056"/>
            <a:ext cx="1907075" cy="2664296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635896" y="4365104"/>
          <a:ext cx="43204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Формула" r:id="rId4" imgW="152280" imgH="393480" progId="Equation.3">
                  <p:embed/>
                </p:oleObj>
              </mc:Choice>
              <mc:Fallback>
                <p:oleObj name="Формула" r:id="rId4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365104"/>
                        <a:ext cx="432048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683568" y="3573016"/>
            <a:ext cx="622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Правая фигурная скобка 13"/>
          <p:cNvSpPr/>
          <p:nvPr/>
        </p:nvSpPr>
        <p:spPr>
          <a:xfrm rot="16200000">
            <a:off x="3465594" y="142918"/>
            <a:ext cx="628636" cy="61926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563888" y="24928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7м.</a:t>
            </a:r>
            <a:endParaRPr lang="ru-RU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355976" y="3429000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Правая фигурная скобка 20"/>
          <p:cNvSpPr/>
          <p:nvPr/>
        </p:nvSpPr>
        <p:spPr>
          <a:xfrm rot="5400000">
            <a:off x="5472100" y="2528900"/>
            <a:ext cx="288032" cy="25202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436096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3м.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43808" y="486916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Ответ:      отрезали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21" grpId="0" animBg="1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64704"/>
          </a:xfrm>
        </p:spPr>
        <p:txBody>
          <a:bodyPr/>
          <a:lstStyle/>
          <a:p>
            <a:r>
              <a:rPr lang="ru-RU" dirty="0" smtClean="0"/>
              <a:t>Задание №7.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715200" cy="56190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Прочитайте дроби: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763688" y="1412776"/>
          <a:ext cx="4392488" cy="1276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Формула" r:id="rId3" imgW="1091880" imgH="393480" progId="Equation.3">
                  <p:embed/>
                </p:oleObj>
              </mc:Choice>
              <mc:Fallback>
                <p:oleObj name="Формула" r:id="rId3" imgW="1091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412776"/>
                        <a:ext cx="4392488" cy="12769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2780928"/>
            <a:ext cx="74888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Разделите дроби на две группы.</a:t>
            </a:r>
            <a:endParaRPr lang="ru-RU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356992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1 группа</a:t>
            </a:r>
            <a:r>
              <a:rPr lang="ru-RU" dirty="0" smtClean="0"/>
              <a:t>: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691680" y="3212976"/>
          <a:ext cx="1800200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Формула" r:id="rId5" imgW="520560" imgH="393480" progId="Equation.3">
                  <p:embed/>
                </p:oleObj>
              </mc:Choice>
              <mc:Fallback>
                <p:oleObj name="Формула" r:id="rId5" imgW="520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212976"/>
                        <a:ext cx="1800200" cy="844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4149080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2 группа:</a:t>
            </a:r>
            <a:endParaRPr lang="ru-RU" b="1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763688" y="4077072"/>
          <a:ext cx="180020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Формула" r:id="rId7" imgW="583920" imgH="393480" progId="Equation.3">
                  <p:embed/>
                </p:oleObj>
              </mc:Choice>
              <mc:Fallback>
                <p:oleObj name="Формула" r:id="rId7" imgW="5839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077072"/>
                        <a:ext cx="1800200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Рисунок 10" descr="iCA8CO62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499992" y="3429000"/>
            <a:ext cx="3110438" cy="2882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92696"/>
          </a:xfrm>
        </p:spPr>
        <p:txBody>
          <a:bodyPr/>
          <a:lstStyle/>
          <a:p>
            <a:r>
              <a:rPr lang="ru-RU" dirty="0" smtClean="0"/>
              <a:t>Задание№8.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8424936" cy="4089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Дроби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Правильные</a:t>
                      </a:r>
                      <a:r>
                        <a:rPr lang="ru-RU" sz="2800" baseline="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Неправильные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043608" y="1628800"/>
          <a:ext cx="86409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Формула" r:id="rId3" imgW="355320" imgH="393480" progId="Equation.3">
                  <p:embed/>
                </p:oleObj>
              </mc:Choice>
              <mc:Fallback>
                <p:oleObj name="Формула" r:id="rId3" imgW="355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628800"/>
                        <a:ext cx="864096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15616" y="2492896"/>
          <a:ext cx="86409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Формула" r:id="rId5" imgW="355320" imgH="393480" progId="Equation.3">
                  <p:embed/>
                </p:oleObj>
              </mc:Choice>
              <mc:Fallback>
                <p:oleObj name="Формула" r:id="rId5" imgW="355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492896"/>
                        <a:ext cx="864096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115616" y="3356992"/>
          <a:ext cx="79208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Формула" r:id="rId7" imgW="355320" imgH="393480" progId="Equation.3">
                  <p:embed/>
                </p:oleObj>
              </mc:Choice>
              <mc:Fallback>
                <p:oleObj name="Формула" r:id="rId7" imgW="355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356992"/>
                        <a:ext cx="792088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115616" y="4293096"/>
          <a:ext cx="79208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Формула" r:id="rId9" imgW="419040" imgH="393480" progId="Equation.3">
                  <p:embed/>
                </p:oleObj>
              </mc:Choice>
              <mc:Fallback>
                <p:oleObj name="Формула" r:id="rId9" imgW="4190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293096"/>
                        <a:ext cx="792088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 descr="62309_ratatuy_31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516216" y="4455917"/>
            <a:ext cx="2187327" cy="2402083"/>
          </a:xfrm>
          <a:prstGeom prst="rect">
            <a:avLst/>
          </a:prstGeom>
        </p:spPr>
      </p:pic>
      <p:pic>
        <p:nvPicPr>
          <p:cNvPr id="10" name="Рисунок 9" descr="iCAGDE67W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5977" y="0"/>
            <a:ext cx="2232248" cy="1377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305</TotalTime>
  <Words>323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Monotype Corsiva</vt:lpstr>
      <vt:lpstr>Trebuchet MS</vt:lpstr>
      <vt:lpstr>Wingdings</vt:lpstr>
      <vt:lpstr>Wingdings 2</vt:lpstr>
      <vt:lpstr>Изящная</vt:lpstr>
      <vt:lpstr>Формула</vt:lpstr>
      <vt:lpstr>Правильные и неправильные  дроби</vt:lpstr>
      <vt:lpstr>Задание№1.</vt:lpstr>
      <vt:lpstr>Задание№2.</vt:lpstr>
      <vt:lpstr>Задание№3.</vt:lpstr>
      <vt:lpstr>Задание №4.</vt:lpstr>
      <vt:lpstr>Задание №5.</vt:lpstr>
      <vt:lpstr>Задание №6.</vt:lpstr>
      <vt:lpstr>Задание №7.</vt:lpstr>
      <vt:lpstr>Задание№8.</vt:lpstr>
      <vt:lpstr>Проверка.</vt:lpstr>
      <vt:lpstr>Оцените свою работу на уроке.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правильные дроби</dc:title>
  <dc:creator>2</dc:creator>
  <cp:lastModifiedBy>Администратор</cp:lastModifiedBy>
  <cp:revision>38</cp:revision>
  <dcterms:created xsi:type="dcterms:W3CDTF">2015-01-20T01:56:18Z</dcterms:created>
  <dcterms:modified xsi:type="dcterms:W3CDTF">2021-06-04T08:12:58Z</dcterms:modified>
</cp:coreProperties>
</file>