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306" r:id="rId3"/>
    <p:sldId id="258" r:id="rId4"/>
    <p:sldId id="869" r:id="rId5"/>
    <p:sldId id="260" r:id="rId6"/>
    <p:sldId id="823" r:id="rId7"/>
    <p:sldId id="829" r:id="rId8"/>
    <p:sldId id="303" r:id="rId9"/>
    <p:sldId id="826" r:id="rId10"/>
    <p:sldId id="275" r:id="rId11"/>
    <p:sldId id="864" r:id="rId12"/>
    <p:sldId id="865" r:id="rId13"/>
    <p:sldId id="850" r:id="rId14"/>
    <p:sldId id="837" r:id="rId15"/>
    <p:sldId id="863" r:id="rId16"/>
    <p:sldId id="858" r:id="rId17"/>
    <p:sldId id="832" r:id="rId18"/>
    <p:sldId id="835" r:id="rId19"/>
    <p:sldId id="871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EE0FE"/>
    <a:srgbClr val="D0D8E8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>
      <p:cViewPr varScale="1">
        <p:scale>
          <a:sx n="91" d="100"/>
          <a:sy n="91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1" tIns="45370" rIns="90741" bIns="453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1" tIns="45370" rIns="90741" bIns="453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u45.ru/deyatel/berezhlivye-tekhnologii.php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 45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Челябинска»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323529" y="2381790"/>
            <a:ext cx="845217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«СОШ № 45 г. Челябинска»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980462" y="5119688"/>
            <a:ext cx="485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Хайдуков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 45 г. Челябинска»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82666" y="50848"/>
            <a:ext cx="720725" cy="926465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31" y="258678"/>
            <a:ext cx="636757" cy="8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00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504695" y="461688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4179" y="4562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4" name="drawingObject1"/>
          <p:cNvPicPr/>
          <p:nvPr/>
        </p:nvPicPr>
        <p:blipFill>
          <a:blip r:embed="rId7" cstate="print"/>
          <a:stretch/>
        </p:blipFill>
        <p:spPr>
          <a:xfrm>
            <a:off x="150560" y="-3112"/>
            <a:ext cx="720725" cy="926465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5F17DB4-8216-4D55-BCE5-114B97F2F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4974"/>
              </p:ext>
            </p:extLst>
          </p:nvPr>
        </p:nvGraphicFramePr>
        <p:xfrm>
          <a:off x="172274" y="1103111"/>
          <a:ext cx="8799452" cy="50799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5699">
                  <a:extLst>
                    <a:ext uri="{9D8B030D-6E8A-4147-A177-3AD203B41FA5}">
                      <a16:colId xmlns:a16="http://schemas.microsoft.com/office/drawing/2014/main" val="3179138019"/>
                    </a:ext>
                  </a:extLst>
                </a:gridCol>
                <a:gridCol w="2844109">
                  <a:extLst>
                    <a:ext uri="{9D8B030D-6E8A-4147-A177-3AD203B41FA5}">
                      <a16:colId xmlns:a16="http://schemas.microsoft.com/office/drawing/2014/main" val="1207912520"/>
                    </a:ext>
                  </a:extLst>
                </a:gridCol>
                <a:gridCol w="2053205">
                  <a:extLst>
                    <a:ext uri="{9D8B030D-6E8A-4147-A177-3AD203B41FA5}">
                      <a16:colId xmlns:a16="http://schemas.microsoft.com/office/drawing/2014/main" val="2138719073"/>
                    </a:ext>
                  </a:extLst>
                </a:gridCol>
                <a:gridCol w="940775">
                  <a:extLst>
                    <a:ext uri="{9D8B030D-6E8A-4147-A177-3AD203B41FA5}">
                      <a16:colId xmlns:a16="http://schemas.microsoft.com/office/drawing/2014/main" val="295112343"/>
                    </a:ext>
                  </a:extLst>
                </a:gridCol>
                <a:gridCol w="379143">
                  <a:extLst>
                    <a:ext uri="{9D8B030D-6E8A-4147-A177-3AD203B41FA5}">
                      <a16:colId xmlns:a16="http://schemas.microsoft.com/office/drawing/2014/main" val="2062215671"/>
                    </a:ext>
                  </a:extLst>
                </a:gridCol>
                <a:gridCol w="2346521">
                  <a:extLst>
                    <a:ext uri="{9D8B030D-6E8A-4147-A177-3AD203B41FA5}">
                      <a16:colId xmlns:a16="http://schemas.microsoft.com/office/drawing/2014/main" val="1089513664"/>
                    </a:ext>
                  </a:extLst>
                </a:gridCol>
              </a:tblGrid>
              <a:tr h="20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   №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Проблема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</a:rPr>
                        <a:t>Мероприятия по решению проблемы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 dirty="0">
                          <a:solidFill>
                            <a:srgbClr val="FF0000"/>
                          </a:solidFill>
                          <a:effectLst/>
                        </a:rPr>
                        <a:t>Ответственный 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 dirty="0">
                          <a:solidFill>
                            <a:srgbClr val="FF0000"/>
                          </a:solidFill>
                          <a:effectLst/>
                        </a:rPr>
                        <a:t>срок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</a:rPr>
                        <a:t>Ожидаемый результат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2338147575"/>
                  </a:ext>
                </a:extLst>
              </a:tr>
              <a:tr h="365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1.Отсутствие в рамках проектной работы стандарта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Создание рабочей группы по разработке стандарта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 Сторожук И.В.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ru-RU" sz="700" dirty="0">
                          <a:effectLst/>
                        </a:rPr>
                        <a:t>Стандарт </a:t>
                      </a:r>
                      <a:r>
                        <a:rPr lang="ru-RU" sz="700" kern="1600" dirty="0">
                          <a:effectLst/>
                        </a:rPr>
                        <a:t>процесса достижения метапредметных результатов обучающихся 8-9 классов по эффективности своей деятельности в работе над проектом </a:t>
                      </a: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3441651806"/>
                  </a:ext>
                </a:extLst>
              </a:tr>
              <a:tr h="46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8.Отсутствие единых подходов к контролю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Создание рабочей группы по разработке единых подходов к контролю достижения метапредметных результатов обучающихся (эффективность деятельности) в проектной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 Сторожук И.В.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Разработка единого подходов к конролю достижения метапредметных результатов обучающихся (эффективность деятельности) в проектной деятельности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2064442596"/>
                  </a:ext>
                </a:extLst>
              </a:tr>
              <a:tr h="4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2.Низкий уровень владения технологией бережливого производства у педагогов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Организация методического интенсива «Инструменты бережливого производства»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 Сторожук И.В.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Повышение уровня  понимания значимости влияния </a:t>
                      </a:r>
                      <a:r>
                        <a:rPr lang="ru-RU" sz="700" dirty="0" err="1">
                          <a:effectLst/>
                        </a:rPr>
                        <a:t>сформированности</a:t>
                      </a:r>
                      <a:r>
                        <a:rPr lang="ru-RU" sz="700" dirty="0">
                          <a:effectLst/>
                        </a:rPr>
                        <a:t> бережливого мышления на повышение качества обучения.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2631763808"/>
                  </a:ext>
                </a:extLst>
              </a:tr>
              <a:tr h="38842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5.Отсутствие методического продукта для обмена методик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Адаптация методического инструментария  для  школы по формированию бережливой личности.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Создание методического инструментария  для  школы по формированию бережливой личности.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МО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Июнь-сентябрь 2024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Банк методического инструментария  для  школы по формированию бережливой личности.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1791637647"/>
                  </a:ext>
                </a:extLst>
              </a:tr>
              <a:tr h="554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6.Недостаточно в рамках организации проектной деятельности обучающихся мероприятий,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20859"/>
                  </a:ext>
                </a:extLst>
              </a:tr>
              <a:tr h="484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7.Недостаточно в рамках организации проектной деятельности обучающихся мероприятий,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11243"/>
                  </a:ext>
                </a:extLst>
              </a:tr>
              <a:tr h="46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9.Отсутствие в рамках ВСОКО мероприятий по контролю за сформированностью бережливого мышления у обучающихся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Включение ежегодно в план ВСОКО  мероприятий по контролю за достижением метапредметных результатов обучающихся (эффективность деятельности)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директора по УР Сторожук И.В., Дубская Н.А., учитель англ.яз. Жаркова О.В.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Включение ежегодно в план ВСОКО  мероприятий по контролю за достижением метапредметных результатов обучающихся (эффективность деятельности) 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334498041"/>
                  </a:ext>
                </a:extLst>
              </a:tr>
              <a:tr h="27711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3.Отсутствие системы повышения квалификации педагогов по бережливому производству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Включение ежегодно в план  повышения квалификации курсов по формированию  бережливого мышления у обучающихся.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 Дубская Н.А.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Организация курсовой подготовки у педагогов по формированию бережливого мышления у обучающихся.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225477258"/>
                  </a:ext>
                </a:extLst>
              </a:tr>
              <a:tr h="368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4.Отсутствие личной мотивации участников процесса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Повышение уровня владения педагогами компетенциями по формированию бережливого мышления.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1242257888"/>
                  </a:ext>
                </a:extLst>
              </a:tr>
              <a:tr h="4156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Анализ и оценка достижения целевых показателей  проекта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 Сторожук И.В.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600" dirty="0">
                          <a:effectLst/>
                        </a:rPr>
                        <a:t>Доля обучающихся 8-9 классов, вовлеченных в проектную деятельность с применением бережливых технологий, составляет 30% и более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1178739369"/>
                  </a:ext>
                </a:extLst>
              </a:tr>
              <a:tr h="584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ru-RU" sz="700" kern="1600" dirty="0">
                          <a:effectLst/>
                        </a:rPr>
                        <a:t>Разработан Стандарт процесса достижения метапредметных результатов обучающихся 8-9 классов по эффективности своей деятельности в работе над проектом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val="139002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504825" y="1125538"/>
            <a:ext cx="8229600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461963" y="1484313"/>
            <a:ext cx="8229600" cy="461962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DA23EC8-251C-486B-8A52-C219A07FBE87}" type="slidenum">
              <a:rPr lang="ru-RU" altLang="ru-RU">
                <a:latin typeface="Arial" charset="0"/>
              </a:rPr>
              <a:pPr eaLnBrk="0" hangingPunct="0">
                <a:defRPr/>
              </a:pPr>
              <a:t>11</a:t>
            </a:fld>
            <a:endParaRPr lang="ru-RU" altLang="ru-RU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42160"/>
            <a:ext cx="37147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обучающихся 8 - 9 классов, вовлеченных в проектную деятельность по бережливым технологиям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46" name="Прямоугольник 23"/>
          <p:cNvSpPr>
            <a:spLocks noChangeArrowheads="1"/>
          </p:cNvSpPr>
          <p:nvPr/>
        </p:nvSpPr>
        <p:spPr bwMode="auto">
          <a:xfrm>
            <a:off x="2163763" y="36449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ЭКОНОМИЯ ВРЕМЕНИ: 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 – дня.; 55 %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56000" y="2738438"/>
            <a:ext cx="1501775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60488" y="3517900"/>
            <a:ext cx="6429375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Прямоугольник 14"/>
          <p:cNvSpPr>
            <a:spLocks noChangeArrowheads="1"/>
          </p:cNvSpPr>
          <p:nvPr/>
        </p:nvSpPr>
        <p:spPr bwMode="auto">
          <a:xfrm>
            <a:off x="200943" y="4448751"/>
            <a:ext cx="87484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СНИЖЕНИЕ ВРЕМЕННЫХ ПОТЕРЬ  ЗА СЧЕТ 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«Стандарта процесса достижения метапредметных результатов обучающихся 8-9 классов по эффективности своей деятельности в работе над проектом»</a:t>
            </a:r>
          </a:p>
          <a:p>
            <a:pPr algn="ctr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0838"/>
            <a:ext cx="69580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6305550"/>
            <a:ext cx="69580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Прямоугольник 14"/>
          <p:cNvSpPr>
            <a:spLocks noChangeArrowheads="1"/>
          </p:cNvSpPr>
          <p:nvPr/>
        </p:nvSpPr>
        <p:spPr bwMode="auto">
          <a:xfrm>
            <a:off x="150813" y="496888"/>
            <a:ext cx="903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№ 45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Челябинска</a:t>
            </a:r>
            <a:r>
              <a:rPr lang="ru-RU" sz="1600" dirty="0"/>
              <a:t>»</a:t>
            </a:r>
          </a:p>
        </p:txBody>
      </p:sp>
      <p:pic>
        <p:nvPicPr>
          <p:cNvPr id="10254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3338"/>
            <a:ext cx="720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Заголовок 1"/>
          <p:cNvSpPr txBox="1">
            <a:spLocks/>
          </p:cNvSpPr>
          <p:nvPr/>
        </p:nvSpPr>
        <p:spPr bwMode="auto">
          <a:xfrm>
            <a:off x="3121025" y="33338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Челябинская область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1004" y="2013585"/>
            <a:ext cx="37147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обучающихся 8 - 9 классов, вовлеченных в проектную деятельность по бережливым технологиям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30"/>
    </mc:Choice>
    <mc:Fallback xmlns="">
      <p:transition spd="slow" advClick="0" advTm="56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7" y="22622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750"/>
            <a:ext cx="8640960" cy="5930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85"/>
            <a:ext cx="592324" cy="7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08905" y="-48266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3666" y="4673892"/>
            <a:ext cx="8488814" cy="11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4.Включены в план ВСОКО мероприятия по контролю за достижением метапредметных результатов обучающихся, способствующих повышению эффективности своей деятельности.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3666" y="5989166"/>
            <a:ext cx="8488814" cy="5548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5.Разработан  Стандарт.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03666" y="3709795"/>
            <a:ext cx="8546310" cy="799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 Банк методического инструментария для школы по формированию бережливой личности.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86389" y="2530270"/>
            <a:ext cx="4763587" cy="901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владения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компетенциями по формированию бережливого мышления.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86389" y="1173210"/>
            <a:ext cx="4763587" cy="1016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понимания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влияния сформированности бережливого мышления на повышение качества обучения.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1855" y="1176371"/>
            <a:ext cx="3493609" cy="1078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1.Проведен методический интенсив «Инструменты бережливого производства».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1855" y="2416434"/>
            <a:ext cx="3493609" cy="1067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2.Организовано повышение  квалификации педагогов по формированию бережливого мышления у обучающихся.</a:t>
            </a:r>
          </a:p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3920423" y="1510716"/>
            <a:ext cx="216024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920423" y="2683180"/>
            <a:ext cx="216024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3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131840" y="6497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3" y="37753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285851" y="779957"/>
            <a:ext cx="6786610" cy="37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диагностика оценивания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метапредметных результатов (эффективность деятельности)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8314" t="17666" r="50919" b="9406"/>
          <a:stretch/>
        </p:blipFill>
        <p:spPr>
          <a:xfrm>
            <a:off x="251520" y="1699979"/>
            <a:ext cx="2706502" cy="3829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024AB6-65F0-4039-AA70-A305D710C5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52" t="20232" r="9060" b="29000"/>
          <a:stretch/>
        </p:blipFill>
        <p:spPr>
          <a:xfrm>
            <a:off x="3233648" y="1700808"/>
            <a:ext cx="2706503" cy="382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2433" y="4534955"/>
            <a:ext cx="2498880" cy="1874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1808" y="1812299"/>
            <a:ext cx="2498880" cy="18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ыгнутая вправо стрелка 30"/>
          <p:cNvSpPr/>
          <p:nvPr/>
        </p:nvSpPr>
        <p:spPr>
          <a:xfrm>
            <a:off x="8100823" y="2479084"/>
            <a:ext cx="935673" cy="4270751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107504" y="2479083"/>
            <a:ext cx="864096" cy="4190277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310" y="713693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1600" b="1" dirty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4870" y="2194925"/>
            <a:ext cx="8358143" cy="412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по оцениванию личных качеств выпускника для эффективности своей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666" y="3239981"/>
            <a:ext cx="834479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МАРШРУТНЫЙ ЛИСТ деятельности администрации «Оптимизация процесса вовлечения в проектную деятельность обучающихся 8 – 9 классов  для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выпускника, способствующих эффективности своей деятельности»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454" y="5063071"/>
            <a:ext cx="831890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методического инструментария для лицея по формированию бережливой личности: список рекомендуемой литературы для самообразования педагогов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26" y="5734875"/>
            <a:ext cx="8318902" cy="459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апробированных эффективных методик по вопросам формирования бережливого мышления педагогов и обучающихся .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85"/>
            <a:ext cx="592324" cy="7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928926" y="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027474" y="6147395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85714" y="6442059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вовлечение выпускников в проектную деятельность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5665" y="592367"/>
            <a:ext cx="8358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 45 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Челябинска»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665" y="4027643"/>
            <a:ext cx="8338889" cy="391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по организации проектной деятельности «Я формирую бережливое мышление»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99244" y="1674646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проекте разработаны: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5027" y="4525577"/>
            <a:ext cx="8323435" cy="441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по организации проектной деятельности обучающихся 8-9 классов «Формируем бережливое мышление вместе»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4871" y="2684632"/>
            <a:ext cx="8358143" cy="437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достижения метапредметных результатов обучающихся 8-9 классов по эффективности своей деятельности в работе над проектом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707904" y="115216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7" t="22923" r="25191" b="14627"/>
          <a:stretch/>
        </p:blipFill>
        <p:spPr bwMode="auto">
          <a:xfrm>
            <a:off x="5219213" y="3951160"/>
            <a:ext cx="2664296" cy="245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3836"/>
            <a:ext cx="142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3271941"/>
            <a:ext cx="173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20906" r="25895" b="7504"/>
          <a:stretch/>
        </p:blipFill>
        <p:spPr bwMode="auto">
          <a:xfrm>
            <a:off x="1222350" y="3951160"/>
            <a:ext cx="2829720" cy="245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570" y="1129847"/>
            <a:ext cx="2495732" cy="187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0070" y="1155241"/>
            <a:ext cx="2394278" cy="17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6166205" y="4535282"/>
            <a:ext cx="2782387" cy="39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8184" y="5132999"/>
            <a:ext cx="2728464" cy="771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обучающихся по использованию инструментов бережливого производства  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60125" y="5389533"/>
            <a:ext cx="3508014" cy="4351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закрепленными наставляемыми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Picture 2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3" t="66596" r="1550" b="6403"/>
          <a:stretch/>
        </p:blipFill>
        <p:spPr bwMode="auto">
          <a:xfrm>
            <a:off x="1068096" y="760571"/>
            <a:ext cx="942942" cy="9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8" t="4684" r="44073" b="64093"/>
          <a:stretch/>
        </p:blipFill>
        <p:spPr bwMode="auto">
          <a:xfrm>
            <a:off x="4737850" y="1898140"/>
            <a:ext cx="538785" cy="10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750510" y="1852499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УПРАВЛЕНЕЦ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781001" y="3003384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701687" y="4111552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</a:p>
        </p:txBody>
      </p:sp>
      <p:pic>
        <p:nvPicPr>
          <p:cNvPr id="12" name="Picture 4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5" t="68184" r="22527" b="6697"/>
          <a:stretch/>
        </p:blipFill>
        <p:spPr bwMode="auto">
          <a:xfrm>
            <a:off x="6543594" y="3048858"/>
            <a:ext cx="627470" cy="9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14639" y="2207245"/>
            <a:ext cx="2817201" cy="720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процесса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(эффективность деятельности) 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(маршрутный лист администрации)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131840" y="6497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4" y="35512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1431" y="187211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2612" y="3035390"/>
            <a:ext cx="2861448" cy="12776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 обмена методиками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обучающихся, способствующих повышению эффективности своей деятельности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(банк методического инструментария)</a:t>
            </a:r>
          </a:p>
        </p:txBody>
      </p:sp>
      <p:sp>
        <p:nvSpPr>
          <p:cNvPr id="19" name="Овал 18"/>
          <p:cNvSpPr/>
          <p:nvPr/>
        </p:nvSpPr>
        <p:spPr>
          <a:xfrm>
            <a:off x="96677" y="321654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722196" y="2799271"/>
            <a:ext cx="576203" cy="2895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8592" y="485994"/>
            <a:ext cx="617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обучающихся 8-9 классов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эффективности своей  деятельности в работе над проектом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2444" y="3358615"/>
            <a:ext cx="2441043" cy="749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критериями оценки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метапредметных результатов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деятельности) 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98399" y="321654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37593" y="4477785"/>
            <a:ext cx="3535750" cy="381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инструментов бережливого производства </a:t>
            </a:r>
          </a:p>
        </p:txBody>
      </p:sp>
      <p:sp>
        <p:nvSpPr>
          <p:cNvPr id="25" name="Овал 24"/>
          <p:cNvSpPr/>
          <p:nvPr/>
        </p:nvSpPr>
        <p:spPr>
          <a:xfrm>
            <a:off x="1750735" y="4411858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3159558" y="3756313"/>
            <a:ext cx="576203" cy="5095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955238" y="4135777"/>
            <a:ext cx="577213" cy="33504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7593" y="4961786"/>
            <a:ext cx="3535750" cy="350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шаблонов для обучающихся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50736" y="4925378"/>
            <a:ext cx="376378" cy="3435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Овал 32"/>
          <p:cNvSpPr/>
          <p:nvPr/>
        </p:nvSpPr>
        <p:spPr>
          <a:xfrm>
            <a:off x="1719072" y="5413248"/>
            <a:ext cx="406067" cy="3442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20338" y="6093296"/>
            <a:ext cx="2836310" cy="6997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оценка и самооценка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метапредметных результатов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(эффективность деятельности)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5705253" y="6239967"/>
            <a:ext cx="344738" cy="61827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893020" y="5733011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Овал 37"/>
          <p:cNvSpPr/>
          <p:nvPr/>
        </p:nvSpPr>
        <p:spPr>
          <a:xfrm>
            <a:off x="5868145" y="5023988"/>
            <a:ext cx="576064" cy="4889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8429879" y="5720392"/>
            <a:ext cx="513841" cy="3589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qrcoder.ru/code/?https%3A%2F%2Fcloud.mail.ru%2Fpublic%2FT3t3%2FeHQhT16wi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8" y="3141555"/>
            <a:ext cx="334233" cy="3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трелка вниз 44"/>
          <p:cNvSpPr/>
          <p:nvPr/>
        </p:nvSpPr>
        <p:spPr>
          <a:xfrm rot="10800000">
            <a:off x="8423116" y="4761796"/>
            <a:ext cx="513841" cy="3589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49175" y="1534116"/>
            <a:ext cx="3107473" cy="1193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 оценка, самооценка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способствующих повышению эффективности своей деятельности в рамках работы над проектом</a:t>
            </a:r>
          </a:p>
        </p:txBody>
      </p:sp>
      <p:sp>
        <p:nvSpPr>
          <p:cNvPr id="47" name="Овал 46"/>
          <p:cNvSpPr/>
          <p:nvPr/>
        </p:nvSpPr>
        <p:spPr>
          <a:xfrm>
            <a:off x="5265090" y="1604355"/>
            <a:ext cx="755613" cy="5840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8423115" y="2740236"/>
            <a:ext cx="513842" cy="178109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65329" y="6371063"/>
            <a:ext cx="3508014" cy="3854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сводной формы по ведению проектной деятельности наставляемых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65329" y="5917864"/>
            <a:ext cx="3535750" cy="350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в наставнической паре</a:t>
            </a:r>
          </a:p>
        </p:txBody>
      </p:sp>
      <p:sp>
        <p:nvSpPr>
          <p:cNvPr id="51" name="Овал 50"/>
          <p:cNvSpPr/>
          <p:nvPr/>
        </p:nvSpPr>
        <p:spPr>
          <a:xfrm>
            <a:off x="1731516" y="5861920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15329" y="6362713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Овал 52"/>
          <p:cNvSpPr/>
          <p:nvPr/>
        </p:nvSpPr>
        <p:spPr>
          <a:xfrm>
            <a:off x="5864047" y="4351990"/>
            <a:ext cx="576064" cy="4889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5218221" y="4799397"/>
            <a:ext cx="382858" cy="30046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5243844" y="5254272"/>
            <a:ext cx="406575" cy="21795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5260038" y="5721524"/>
            <a:ext cx="394844" cy="25583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278276" y="6177083"/>
            <a:ext cx="379005" cy="23012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4007" t="17800" r="51306" b="20026"/>
          <a:stretch/>
        </p:blipFill>
        <p:spPr>
          <a:xfrm>
            <a:off x="7500843" y="2814200"/>
            <a:ext cx="852564" cy="1207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4035" t="15999" r="51248" b="9151"/>
          <a:stretch/>
        </p:blipFill>
        <p:spPr>
          <a:xfrm>
            <a:off x="3596547" y="1506152"/>
            <a:ext cx="921465" cy="13339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563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46716" y="5445223"/>
            <a:ext cx="5440722" cy="10802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6716" y="3717032"/>
            <a:ext cx="5448918" cy="1550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0561" y="2986764"/>
            <a:ext cx="5436877" cy="658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561" y="1556793"/>
            <a:ext cx="5436877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1" name="drawingObject1"/>
          <p:cNvPicPr/>
          <p:nvPr/>
        </p:nvPicPr>
        <p:blipFill>
          <a:blip r:embed="rId2" cstate="print"/>
          <a:stretch/>
        </p:blipFill>
        <p:spPr>
          <a:xfrm>
            <a:off x="150560" y="-3112"/>
            <a:ext cx="720725" cy="926465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18" y="4601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403509" y="100080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61" y="1556793"/>
            <a:ext cx="534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1.Обучение команды администрации (повышение квалификации) по дополнительной профессиональной программе «Реализация бережливых технологий в системе образования».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2.Проведение интенсивных занятий  для педагогов  лицея «Инструменты бережливого производства».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3.Заключение сетевого договора о сотрудничестве с Челябинским филиалом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обучению основам бережливого производства на фабрике производственных процессов педагогов – наставников и обучающихся.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3.Включение в план ВСОКО мероприятий по контролю за достижением метапредметных результатов обучающихся, способствующих повышению эффективности своей деятельности.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3549" y="460120"/>
            <a:ext cx="8100453" cy="1210146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 администрации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 45 г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Челябинска»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91" y="1865362"/>
            <a:ext cx="3291858" cy="185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91" y="3862251"/>
            <a:ext cx="3291858" cy="2468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754" t="4792" r="13559" b="12991"/>
          <a:stretch/>
        </p:blipFill>
        <p:spPr>
          <a:xfrm>
            <a:off x="483844" y="1016652"/>
            <a:ext cx="8064896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6270" y="5729180"/>
            <a:ext cx="761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mou45.ru/deyatel/berezhlivye-tekhnologii.php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93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19</a:t>
            </a:fld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 45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Челябинска»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323529" y="2381790"/>
            <a:ext cx="845217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«СОШ № 45 г. Челябинска»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980462" y="5119688"/>
            <a:ext cx="485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Хайдуков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 45 г. Челябинска»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82666" y="50848"/>
            <a:ext cx="720725" cy="926465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31" y="258678"/>
            <a:ext cx="636757" cy="8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643613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drawingObject1"/>
          <p:cNvPicPr/>
          <p:nvPr/>
        </p:nvPicPr>
        <p:blipFill>
          <a:blip r:embed="rId3" cstate="print"/>
          <a:stretch/>
        </p:blipFill>
        <p:spPr>
          <a:xfrm>
            <a:off x="134451" y="76416"/>
            <a:ext cx="720725" cy="92646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3161" t="21950" r="22344" b="10233"/>
          <a:stretch/>
        </p:blipFill>
        <p:spPr>
          <a:xfrm>
            <a:off x="855176" y="847251"/>
            <a:ext cx="8130944" cy="5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7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035" y="1675355"/>
            <a:ext cx="8679939" cy="46085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Руководитель проекта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Сторожук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И.В., заместитель директора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Александровна, заместитель директора по УР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Светлана Сергеевна, заместитель директора по ВР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Валерьевна, руководитель МО, учитель английского языка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Ферапонтова Наталья Александровна, педагог-психолог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Асватова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Витальевна, руководитель МО, учитель физики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Ирина Петровна, руководитель МО, учитель информатики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Вячеславовна, руководитель МО, учитель истории и обществознания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Самойлова Елена Николаевна, руководитель МО, учитель русского языка и литературы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Червякова Светлана Валентиновна, руководитель МО, учитель физической культуры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5" name="drawingObject1"/>
          <p:cNvPicPr/>
          <p:nvPr/>
        </p:nvPicPr>
        <p:blipFill>
          <a:blip r:embed="rId3"/>
          <a:stretch/>
        </p:blipFill>
        <p:spPr>
          <a:xfrm>
            <a:off x="230182" y="49107"/>
            <a:ext cx="720725" cy="92646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01" y="669774"/>
            <a:ext cx="1096058" cy="14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1" y="64488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1" name="drawingObject1"/>
          <p:cNvPicPr/>
          <p:nvPr/>
        </p:nvPicPr>
        <p:blipFill>
          <a:blip r:embed="rId3"/>
          <a:stretch/>
        </p:blipFill>
        <p:spPr>
          <a:xfrm>
            <a:off x="179512" y="63872"/>
            <a:ext cx="720725" cy="92646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0456" t="8188" r="26183" b="29129"/>
          <a:stretch/>
        </p:blipFill>
        <p:spPr>
          <a:xfrm>
            <a:off x="2006965" y="647134"/>
            <a:ext cx="5423498" cy="57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04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1" name="drawingObject1"/>
          <p:cNvPicPr/>
          <p:nvPr/>
        </p:nvPicPr>
        <p:blipFill>
          <a:blip r:embed="rId3"/>
          <a:stretch/>
        </p:blipFill>
        <p:spPr>
          <a:xfrm>
            <a:off x="140414" y="76416"/>
            <a:ext cx="720725" cy="92646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6" y="804496"/>
            <a:ext cx="7868748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57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9" y="26716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54177" y="-411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9534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ДОСТИЖЕНИЯ МЕТАПРЕДМЕТНЫХ РЕЗУЛЬТАТОВ ОБУЧАЮЩИХСЯ 8-9 КЛАССОВ, СПОСОБСТВУЮЩИХ ПОВЫШЕНИЮ ЭФФЕКТИВНОСТИ  СВОЕЙ ДЕЯТЕЛЬНОСТИ В РАМКАХ РЕАЛИЗАЦИИ РАБОТЫ НАД ПРОЕКТОМ</a:t>
            </a:r>
            <a:endParaRPr lang="ru-RU" sz="1200" dirty="0"/>
          </a:p>
        </p:txBody>
      </p:sp>
      <p:pic>
        <p:nvPicPr>
          <p:cNvPr id="10" name="drawingObject1"/>
          <p:cNvPicPr/>
          <p:nvPr/>
        </p:nvPicPr>
        <p:blipFill>
          <a:blip r:embed="rId3" cstate="print"/>
          <a:stretch/>
        </p:blipFill>
        <p:spPr>
          <a:xfrm>
            <a:off x="251521" y="56999"/>
            <a:ext cx="540058" cy="60526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50335F-99BB-4512-9D50-EF2B3F1E5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" t="28589" r="61908" b="14999"/>
          <a:stretch/>
        </p:blipFill>
        <p:spPr>
          <a:xfrm>
            <a:off x="996457" y="1568499"/>
            <a:ext cx="7164797" cy="4418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432218-27FC-4F93-A404-518A394B6005}"/>
              </a:ext>
            </a:extLst>
          </p:cNvPr>
          <p:cNvSpPr/>
          <p:nvPr/>
        </p:nvSpPr>
        <p:spPr>
          <a:xfrm>
            <a:off x="996457" y="1568499"/>
            <a:ext cx="742617" cy="132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7" y="21696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123728" y="290767"/>
            <a:ext cx="479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59743" y="-411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drawingObject1"/>
          <p:cNvPicPr/>
          <p:nvPr/>
        </p:nvPicPr>
        <p:blipFill>
          <a:blip r:embed="rId4" cstate="print"/>
          <a:stretch/>
        </p:blipFill>
        <p:spPr>
          <a:xfrm>
            <a:off x="283434" y="59151"/>
            <a:ext cx="504378" cy="463232"/>
          </a:xfrm>
          <a:prstGeom prst="rect">
            <a:avLst/>
          </a:prstGeom>
          <a:noFill/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4A69695-AC59-48C7-AE16-BB2AFCBE2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01"/>
              </p:ext>
            </p:extLst>
          </p:nvPr>
        </p:nvGraphicFramePr>
        <p:xfrm>
          <a:off x="254641" y="855934"/>
          <a:ext cx="8537038" cy="591551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12780">
                  <a:extLst>
                    <a:ext uri="{9D8B030D-6E8A-4147-A177-3AD203B41FA5}">
                      <a16:colId xmlns:a16="http://schemas.microsoft.com/office/drawing/2014/main" val="3815468008"/>
                    </a:ext>
                  </a:extLst>
                </a:gridCol>
                <a:gridCol w="3625699">
                  <a:extLst>
                    <a:ext uri="{9D8B030D-6E8A-4147-A177-3AD203B41FA5}">
                      <a16:colId xmlns:a16="http://schemas.microsoft.com/office/drawing/2014/main" val="2630204154"/>
                    </a:ext>
                  </a:extLst>
                </a:gridCol>
                <a:gridCol w="2364300">
                  <a:extLst>
                    <a:ext uri="{9D8B030D-6E8A-4147-A177-3AD203B41FA5}">
                      <a16:colId xmlns:a16="http://schemas.microsoft.com/office/drawing/2014/main" val="586114254"/>
                    </a:ext>
                  </a:extLst>
                </a:gridCol>
                <a:gridCol w="2134259">
                  <a:extLst>
                    <a:ext uri="{9D8B030D-6E8A-4147-A177-3AD203B41FA5}">
                      <a16:colId xmlns:a16="http://schemas.microsoft.com/office/drawing/2014/main" val="1390067649"/>
                    </a:ext>
                  </a:extLst>
                </a:gridCol>
              </a:tblGrid>
              <a:tr h="130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996501614"/>
                  </a:ext>
                </a:extLst>
              </a:tr>
              <a:tr h="539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 рамках проектной работы стандарта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адаптированных методик по формированию бережливой личности для школ.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и создание методического инструментария  для  школы по формированию бережливой личности.</a:t>
                      </a: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311904650"/>
                  </a:ext>
                </a:extLst>
              </a:tr>
              <a:tr h="26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владения  технологией бережливого производства у педагогов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курсовой подготовки у педагогов.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курсовой подготовки у педагогов по данной проблеме.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3380093681"/>
                  </a:ext>
                </a:extLst>
              </a:tr>
              <a:tr h="539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системы повышения квалификации педагогов по бережливому производству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ежегодно в план  повышения квалификации курсов по формированию  бережливого мышления. </a:t>
                      </a: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2211998195"/>
                  </a:ext>
                </a:extLst>
              </a:tr>
              <a:tr h="676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личной мотивации участников процесса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понимания значимости влияния сформированности бережливого мышления на повышение качества обучения (метапредметных результатов)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2659239216"/>
                  </a:ext>
                </a:extLst>
              </a:tr>
              <a:tr h="624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методического продукта для  обмена методик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адаптированных методик по формированию бережливой личности для школ.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и создание методического инструментария  для  школы по формированию бережливой личности.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3565195839"/>
                  </a:ext>
                </a:extLst>
              </a:tr>
              <a:tr h="624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владения педагогами компетенциями по формированию бережливого мышления.</a:t>
                      </a: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2750665174"/>
                  </a:ext>
                </a:extLst>
              </a:tr>
              <a:tr h="761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адаптированных методик по формированию бережливой личности для школ.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и создание методического инструментария  для  школы по формированию бережливой личности.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3362807261"/>
                  </a:ext>
                </a:extLst>
              </a:tr>
              <a:tr h="676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единых подходов  к контролю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разработанных единых критериев оценивания.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единых критериев оценивания  метапредметных результатов обучающихся, способствующих повышению эффективности своей деятельности.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2462347658"/>
                  </a:ext>
                </a:extLst>
              </a:tr>
              <a:tr h="761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 рамках ВСОКО мероприятий по контролю за сформированностью бережливого мышления у обучающихся 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ежегодно в план ВСОКО  мероприятий по контролю за сформированностью бережливого мышления у обучающихся.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val="205815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921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3827470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457231" y="2497652"/>
            <a:ext cx="4500593" cy="380460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AutoNum type="arabicPeriod"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defRPr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869317" y="449189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614790" y="450525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493622" y="450525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278372" y="468798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0210" y="1421781"/>
            <a:ext cx="3933152" cy="3350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уровне, ОТСУТСТВУЮТ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13027" y="1965003"/>
            <a:ext cx="3910335" cy="32444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уровне, ОТСУТСТВУЮТ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drawingObject1"/>
          <p:cNvPicPr/>
          <p:nvPr/>
        </p:nvPicPr>
        <p:blipFill>
          <a:blip r:embed="rId8" cstate="print"/>
          <a:stretch/>
        </p:blipFill>
        <p:spPr>
          <a:xfrm>
            <a:off x="152664" y="59070"/>
            <a:ext cx="720725" cy="926465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8966" y="5014732"/>
            <a:ext cx="670618" cy="5303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429" y="5517986"/>
            <a:ext cx="670618" cy="530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4040" y="5556498"/>
            <a:ext cx="670618" cy="530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93622" y="5545130"/>
            <a:ext cx="670618" cy="5303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70968" y="5503537"/>
            <a:ext cx="670618" cy="530398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E58B572-D39D-48D5-9B06-59DC20000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78015"/>
              </p:ext>
            </p:extLst>
          </p:nvPr>
        </p:nvGraphicFramePr>
        <p:xfrm>
          <a:off x="4615546" y="2668798"/>
          <a:ext cx="4204925" cy="33865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04925">
                  <a:extLst>
                    <a:ext uri="{9D8B030D-6E8A-4147-A177-3AD203B41FA5}">
                      <a16:colId xmlns:a16="http://schemas.microsoft.com/office/drawing/2014/main" val="2266867107"/>
                    </a:ext>
                  </a:extLst>
                </a:gridCol>
              </a:tblGrid>
              <a:tr h="416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в рамках проектной работы стандарта достижения метапредметных результатов обучающихся, способствующих повышению эффективности своей деятельности.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732710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2.Низкий уровень владения  технологией бережливого производства у педагогов.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32769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3.Отсутствие системы повышения квалификации педагогов по бережливому производству.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397876"/>
                  </a:ext>
                </a:extLst>
              </a:tr>
              <a:tr h="134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4.Отсутствие личной мотивации участников процесса.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91921"/>
                  </a:ext>
                </a:extLst>
              </a:tr>
              <a:tr h="416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5.Отсутствие методического продукта для  обмена методик достижения метапредметных результатов обучающихся, способствующих повышению эффективности своей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922910"/>
                  </a:ext>
                </a:extLst>
              </a:tr>
              <a:tr h="557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557956"/>
                  </a:ext>
                </a:extLst>
              </a:tr>
              <a:tr h="557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834282"/>
                  </a:ext>
                </a:extLst>
              </a:tr>
              <a:tr h="416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8.Отсутствие единых подходов  к контролю достижения метапредметных результатов обучающихся, способствующих повышению эффективности своей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183024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9.Отсутствие в рамках ВСОКО мероприятий по контролю за сформированностью бережливого мышления у обучающихся. 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81394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29" y="24176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86" y="658183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556" y="527105"/>
            <a:ext cx="817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Карта целевого  состояния процесса формирования личностных качеств обучающихся, способствующих повышению эффективности своей деятельности  в рамках реализации работы над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проектом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77634" y="0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59544" y="23464"/>
            <a:ext cx="720725" cy="92646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7FFB90-D265-46AF-A614-BE28FA56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" t="26689" r="63671" b="18406"/>
          <a:stretch/>
        </p:blipFill>
        <p:spPr>
          <a:xfrm>
            <a:off x="575556" y="1495574"/>
            <a:ext cx="8064896" cy="4848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5123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1767</Words>
  <Application>Microsoft Office PowerPoint</Application>
  <PresentationFormat>Экран (4:3)</PresentationFormat>
  <Paragraphs>305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Достигнутые результаты (было и стало) </vt:lpstr>
      <vt:lpstr>Выполнение плана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 Маршрутный лист администрации 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 в МБОУ «СОШ № 45 г. Челябинска» </vt:lpstr>
      <vt:lpstr>Презентация PowerPoint</vt:lpstr>
      <vt:lpstr>Челябинская область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Сторожук.И.В</cp:lastModifiedBy>
  <cp:revision>345</cp:revision>
  <cp:lastPrinted>2023-10-09T08:19:13Z</cp:lastPrinted>
  <dcterms:created xsi:type="dcterms:W3CDTF">2018-08-20T14:01:12Z</dcterms:created>
  <dcterms:modified xsi:type="dcterms:W3CDTF">2024-11-28T11:43:46Z</dcterms:modified>
</cp:coreProperties>
</file>