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7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2" autoAdjust="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D0C2-603C-444A-BF19-785AC50CC4AA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A5C9-B297-42ED-81D5-FB6F060CC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15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D0C2-603C-444A-BF19-785AC50CC4AA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A5C9-B297-42ED-81D5-FB6F060CC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135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D0C2-603C-444A-BF19-785AC50CC4AA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A5C9-B297-42ED-81D5-FB6F060CC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88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D0C2-603C-444A-BF19-785AC50CC4AA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A5C9-B297-42ED-81D5-FB6F060CC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35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D0C2-603C-444A-BF19-785AC50CC4AA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A5C9-B297-42ED-81D5-FB6F060CC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107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D0C2-603C-444A-BF19-785AC50CC4AA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A5C9-B297-42ED-81D5-FB6F060CC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27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D0C2-603C-444A-BF19-785AC50CC4AA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A5C9-B297-42ED-81D5-FB6F060CC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763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D0C2-603C-444A-BF19-785AC50CC4AA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A5C9-B297-42ED-81D5-FB6F060CC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528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D0C2-603C-444A-BF19-785AC50CC4AA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A5C9-B297-42ED-81D5-FB6F060CC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23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D0C2-603C-444A-BF19-785AC50CC4AA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A5C9-B297-42ED-81D5-FB6F060CC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219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D0C2-603C-444A-BF19-785AC50CC4AA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A5C9-B297-42ED-81D5-FB6F060CC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694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FD0C2-603C-444A-BF19-785AC50CC4AA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3A5C9-B297-42ED-81D5-FB6F060CC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62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1497" y="748144"/>
            <a:ext cx="9144000" cy="212568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4000" dirty="0" smtClean="0"/>
              <a:t>Урок музыки в 7 классе по теме: </a:t>
            </a:r>
            <a:br>
              <a:rPr lang="ru-RU" sz="4000" dirty="0" smtClean="0"/>
            </a:br>
            <a:r>
              <a:rPr lang="ru-RU" sz="4000" dirty="0" smtClean="0">
                <a:solidFill>
                  <a:srgbClr val="C00000"/>
                </a:solidFill>
              </a:rPr>
              <a:t>«Героическая тема в русской музыке. 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Галерея исторических образов».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500748"/>
            <a:ext cx="9144000" cy="2030680"/>
          </a:xfrm>
        </p:spPr>
        <p:txBody>
          <a:bodyPr>
            <a:normAutofit/>
          </a:bodyPr>
          <a:lstStyle/>
          <a:p>
            <a:pPr algn="r"/>
            <a:r>
              <a:rPr lang="ru-RU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Прыткова</a:t>
            </a:r>
            <a:r>
              <a:rPr lang="ru-RU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Лариса Александровна</a:t>
            </a:r>
          </a:p>
          <a:p>
            <a:pPr algn="r"/>
            <a:r>
              <a:rPr lang="ru-RU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</a:t>
            </a:r>
            <a:r>
              <a:rPr lang="ru-RU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читель музыки высшей категории</a:t>
            </a:r>
          </a:p>
          <a:p>
            <a:pPr algn="r"/>
            <a:r>
              <a:rPr lang="ru-RU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МБОУ «СОШ №45 г. Челябинска».</a:t>
            </a:r>
            <a:endParaRPr lang="ru-RU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4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25" y="-1"/>
            <a:ext cx="4773880" cy="705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2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75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74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4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19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837226" cy="711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6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15530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Кантата «Александр Невский»: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199409"/>
            <a:ext cx="4432856" cy="771896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 smtClean="0"/>
              <a:t>Сергей Сергеевич Прокофьев</a:t>
            </a:r>
          </a:p>
          <a:p>
            <a:pPr algn="ctr"/>
            <a:r>
              <a:rPr lang="ru-RU" dirty="0" smtClean="0"/>
              <a:t>(1891 – 1953)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9" y="1971306"/>
            <a:ext cx="4017220" cy="488669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199409"/>
            <a:ext cx="5183188" cy="391885"/>
          </a:xfrm>
        </p:spPr>
        <p:txBody>
          <a:bodyPr>
            <a:normAutofit/>
          </a:bodyPr>
          <a:lstStyle/>
          <a:p>
            <a:pPr algn="ctr"/>
            <a:r>
              <a:rPr lang="ru-RU" sz="2000" u="sng" dirty="0" smtClean="0"/>
              <a:t>Хор </a:t>
            </a:r>
            <a:r>
              <a:rPr lang="ru-RU" sz="2000" u="sng" dirty="0" smtClean="0">
                <a:solidFill>
                  <a:srgbClr val="C00000"/>
                </a:solidFill>
              </a:rPr>
              <a:t>«Вставайте, люди русские!»</a:t>
            </a:r>
            <a:endParaRPr lang="ru-RU" sz="2000" u="sng" dirty="0">
              <a:solidFill>
                <a:srgbClr val="C0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89609" y="1710047"/>
            <a:ext cx="5774377" cy="514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87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23157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</a:rPr>
              <a:t>Самостоятельная работа</a:t>
            </a:r>
            <a:r>
              <a:rPr lang="ru-RU" sz="2000" b="1" u="sng" dirty="0" smtClean="0"/>
              <a:t>  (по группам) с разворотом  </a:t>
            </a:r>
            <a:r>
              <a:rPr lang="ru-RU" sz="2000" b="1" u="sng" dirty="0" smtClean="0">
                <a:solidFill>
                  <a:srgbClr val="C00000"/>
                </a:solidFill>
              </a:rPr>
              <a:t>«Галерея героических образов»</a:t>
            </a:r>
            <a:br>
              <a:rPr lang="ru-RU" sz="2000" b="1" u="sng" dirty="0" smtClean="0">
                <a:solidFill>
                  <a:srgbClr val="C00000"/>
                </a:solidFill>
              </a:rPr>
            </a:br>
            <a:r>
              <a:rPr lang="ru-RU" sz="2000" b="1" u="sng" dirty="0" smtClean="0">
                <a:solidFill>
                  <a:srgbClr val="C00000"/>
                </a:solidFill>
              </a:rPr>
              <a:t> </a:t>
            </a:r>
            <a:r>
              <a:rPr lang="ru-RU" sz="1800" b="1" u="sng" dirty="0" smtClean="0"/>
              <a:t>(учебник с. 38 – 39): </a:t>
            </a:r>
            <a:br>
              <a:rPr lang="ru-RU" sz="1800" b="1" u="sng" dirty="0" smtClean="0"/>
            </a:br>
            <a:r>
              <a:rPr lang="ru-RU" sz="2000" b="1" u="sng" dirty="0" smtClean="0">
                <a:solidFill>
                  <a:srgbClr val="002060"/>
                </a:solidFill>
              </a:rPr>
              <a:t>сгруппировать произведения, соотнося их содержание с историческими событиями: </a:t>
            </a:r>
            <a:endParaRPr lang="ru-RU" sz="2000" b="1" u="sng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595042"/>
              </p:ext>
            </p:extLst>
          </p:nvPr>
        </p:nvGraphicFramePr>
        <p:xfrm>
          <a:off x="427512" y="1365664"/>
          <a:ext cx="10926288" cy="5403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3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5033">
                <a:tc>
                  <a:txBody>
                    <a:bodyPr/>
                    <a:lstStyle/>
                    <a:p>
                      <a:pPr algn="ctr"/>
                      <a:endParaRPr lang="ru-RU" sz="18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b="1" u="sng" dirty="0" smtClean="0">
                          <a:solidFill>
                            <a:schemeClr val="tx1"/>
                          </a:solidFill>
                        </a:rPr>
                        <a:t>Автор, название произведения</a:t>
                      </a:r>
                      <a:endParaRPr lang="ru-RU" sz="18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Конкретные события русской истории</a:t>
                      </a:r>
                      <a:endParaRPr lang="ru-RU" sz="2000" b="1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409">
                <a:tc>
                  <a:txBody>
                    <a:bodyPr/>
                    <a:lstStyle/>
                    <a:p>
                      <a:r>
                        <a:rPr lang="ru-RU" b="1" u="sng" dirty="0" smtClean="0">
                          <a:solidFill>
                            <a:srgbClr val="C00000"/>
                          </a:solidFill>
                        </a:rPr>
                        <a:t>Обобщённые</a:t>
                      </a:r>
                      <a:r>
                        <a:rPr lang="ru-RU" b="1" u="sng" baseline="0" dirty="0" smtClean="0">
                          <a:solidFill>
                            <a:srgbClr val="C00000"/>
                          </a:solidFill>
                        </a:rPr>
                        <a:t> героические образы</a:t>
                      </a:r>
                    </a:p>
                    <a:p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409">
                <a:tc>
                  <a:txBody>
                    <a:bodyPr/>
                    <a:lstStyle/>
                    <a:p>
                      <a:r>
                        <a:rPr lang="ru-RU" b="1" u="sng" dirty="0" smtClean="0">
                          <a:solidFill>
                            <a:srgbClr val="C00000"/>
                          </a:solidFill>
                        </a:rPr>
                        <a:t>Конкретные события русской истории</a:t>
                      </a:r>
                      <a:r>
                        <a:rPr lang="ru-RU" b="1" u="sng" dirty="0" smtClean="0">
                          <a:solidFill>
                            <a:schemeClr val="bg1"/>
                          </a:solidFill>
                        </a:rPr>
                        <a:t> события русской </a:t>
                      </a:r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истории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855"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855"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855">
                <a:tc>
                  <a:txBody>
                    <a:bodyPr/>
                    <a:lstStyle/>
                    <a:p>
                      <a:endParaRPr lang="ru-RU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3855"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6064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6" y="-8312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8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57"/>
            <a:ext cx="12192000" cy="711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89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79" y="0"/>
            <a:ext cx="11123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781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192"/>
            <a:ext cx="12192000" cy="703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28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273" y="457199"/>
            <a:ext cx="5676405" cy="1600201"/>
          </a:xfrm>
        </p:spPr>
        <p:txBody>
          <a:bodyPr>
            <a:normAutofit/>
          </a:bodyPr>
          <a:lstStyle/>
          <a:p>
            <a:pPr algn="r"/>
            <a:r>
              <a:rPr lang="ru-RU" sz="2400" b="1" u="sng" dirty="0" smtClean="0"/>
              <a:t>Александр Порфирьевич Бородин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(1833 – 1887) </a:t>
            </a:r>
            <a:br>
              <a:rPr lang="ru-RU" sz="2000" dirty="0" smtClean="0"/>
            </a:br>
            <a:r>
              <a:rPr lang="ru-RU" sz="2400" b="1" u="sng" dirty="0" smtClean="0"/>
              <a:t>Симфония №2 («Богатырская») </a:t>
            </a:r>
            <a:br>
              <a:rPr lang="ru-RU" sz="2400" b="1" u="sng" dirty="0" smtClean="0"/>
            </a:br>
            <a:r>
              <a:rPr lang="ru-RU" sz="2000" dirty="0" smtClean="0"/>
              <a:t> </a:t>
            </a:r>
            <a:r>
              <a:rPr lang="en-US" sz="2000" dirty="0" smtClean="0"/>
              <a:t>I</a:t>
            </a:r>
            <a:r>
              <a:rPr lang="ru-RU" sz="2000" dirty="0" smtClean="0"/>
              <a:t> часть. 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74" y="0"/>
            <a:ext cx="4912425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1273" y="2057400"/>
            <a:ext cx="3932237" cy="381158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800" dirty="0" smtClean="0"/>
              <a:t>Осмыслить литературный эпиграф:</a:t>
            </a:r>
          </a:p>
          <a:p>
            <a:r>
              <a:rPr lang="ru-RU" sz="2800" u="sng" dirty="0" smtClean="0">
                <a:solidFill>
                  <a:srgbClr val="C00000"/>
                </a:solidFill>
              </a:rPr>
              <a:t>«О поколении судят по героям, которые ему принадлежат».</a:t>
            </a:r>
            <a:endParaRPr lang="ru-RU" sz="28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1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770" y="0"/>
            <a:ext cx="70420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97" y="0"/>
            <a:ext cx="5933704" cy="69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234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62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5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8131"/>
            <a:ext cx="10515600" cy="9144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Домашнее задание: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341913"/>
            <a:ext cx="10515600" cy="4747738"/>
          </a:xfrm>
        </p:spPr>
        <p:txBody>
          <a:bodyPr/>
          <a:lstStyle/>
          <a:p>
            <a:endParaRPr lang="ru-RU" dirty="0" smtClean="0"/>
          </a:p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Провести сравнительный анализ средств художественной выразительности </a:t>
            </a:r>
            <a:r>
              <a:rPr lang="ru-RU" sz="2800" dirty="0" smtClean="0">
                <a:solidFill>
                  <a:srgbClr val="C00000"/>
                </a:solidFill>
              </a:rPr>
              <a:t>музыкального произведения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и одного из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живописных полотен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(мелодия –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линия,</a:t>
            </a:r>
          </a:p>
          <a:p>
            <a:r>
              <a:rPr lang="ru-RU" sz="2800" dirty="0">
                <a:solidFill>
                  <a:srgbClr val="C00000"/>
                </a:solidFill>
              </a:rPr>
              <a:t>л</a:t>
            </a:r>
            <a:r>
              <a:rPr lang="ru-RU" sz="2800" dirty="0" smtClean="0">
                <a:solidFill>
                  <a:srgbClr val="C00000"/>
                </a:solidFill>
              </a:rPr>
              <a:t>ад –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колорит,</a:t>
            </a:r>
          </a:p>
          <a:p>
            <a:r>
              <a:rPr lang="ru-RU" sz="2800" dirty="0">
                <a:solidFill>
                  <a:srgbClr val="C00000"/>
                </a:solidFill>
              </a:rPr>
              <a:t>р</a:t>
            </a:r>
            <a:r>
              <a:rPr lang="ru-RU" sz="2800" dirty="0" smtClean="0">
                <a:solidFill>
                  <a:srgbClr val="C00000"/>
                </a:solidFill>
              </a:rPr>
              <a:t>итм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–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ритм,</a:t>
            </a:r>
          </a:p>
          <a:p>
            <a:r>
              <a:rPr lang="ru-RU" sz="2800" dirty="0">
                <a:solidFill>
                  <a:srgbClr val="C00000"/>
                </a:solidFill>
              </a:rPr>
              <a:t>т</a:t>
            </a:r>
            <a:r>
              <a:rPr lang="ru-RU" sz="2800" dirty="0" smtClean="0">
                <a:solidFill>
                  <a:srgbClr val="C00000"/>
                </a:solidFill>
              </a:rPr>
              <a:t>ембр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–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цвет, </a:t>
            </a:r>
          </a:p>
          <a:p>
            <a:r>
              <a:rPr lang="ru-RU" sz="2800" dirty="0">
                <a:solidFill>
                  <a:srgbClr val="C00000"/>
                </a:solidFill>
              </a:rPr>
              <a:t>ф</a:t>
            </a:r>
            <a:r>
              <a:rPr lang="ru-RU" sz="2800" dirty="0" smtClean="0">
                <a:solidFill>
                  <a:srgbClr val="C00000"/>
                </a:solidFill>
              </a:rPr>
              <a:t>орма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–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композиция)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15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-1" y="265042"/>
            <a:ext cx="4943061" cy="2160105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3100" b="1" u="sng" dirty="0" smtClean="0">
                <a:solidFill>
                  <a:schemeClr val="tx2"/>
                </a:solidFill>
              </a:rPr>
              <a:t>Найти ответы на вопросы:</a:t>
            </a:r>
            <a:br>
              <a:rPr lang="ru-RU" sz="3100" b="1" u="sng" dirty="0" smtClean="0">
                <a:solidFill>
                  <a:schemeClr val="tx2"/>
                </a:solidFill>
              </a:rPr>
            </a:br>
            <a:r>
              <a:rPr lang="ru-RU" sz="2700" b="1" u="sng" dirty="0" smtClean="0">
                <a:solidFill>
                  <a:schemeClr val="tx2"/>
                </a:solidFill>
              </a:rPr>
              <a:t/>
            </a:r>
            <a:br>
              <a:rPr lang="ru-RU" sz="2700" b="1" u="sng" dirty="0" smtClean="0">
                <a:solidFill>
                  <a:schemeClr val="tx2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0"/>
            <a:ext cx="7008812" cy="6858000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0" y="2425148"/>
            <a:ext cx="5181332" cy="443285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М</a:t>
            </a:r>
            <a:r>
              <a:rPr lang="ru-RU" sz="2400" dirty="0" smtClean="0"/>
              <a:t>узыку </a:t>
            </a:r>
            <a:r>
              <a:rPr lang="ru-RU" sz="2400" dirty="0"/>
              <a:t>какого характера исполняет гусляр?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Какие выразительные детали картины  свидетельствуют о патриотическом содержании</a:t>
            </a:r>
            <a:r>
              <a:rPr lang="ru-RU" sz="24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 Жест левой руки, вскинутой вверх – Восклицание? Призыв? Прославление?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 связи с образом этой картины вспомнить и напеть знакомые мелодии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40288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37506"/>
            <a:ext cx="5058888" cy="18198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Найти среди нотных примеров  и спеть тему </a:t>
            </a:r>
            <a:r>
              <a:rPr lang="ru-RU" sz="2400" b="1" u="sng" dirty="0" err="1" smtClean="0"/>
              <a:t>виватного</a:t>
            </a:r>
            <a:r>
              <a:rPr lang="ru-RU" sz="2400" b="1" u="sng" dirty="0" smtClean="0"/>
              <a:t> канта </a:t>
            </a:r>
            <a:r>
              <a:rPr lang="en-US" sz="2400" b="1" u="sng" dirty="0" smtClean="0"/>
              <a:t>XVIII</a:t>
            </a:r>
            <a:r>
              <a:rPr lang="ru-RU" sz="2400" b="1" u="sng" dirty="0" smtClean="0"/>
              <a:t> века</a:t>
            </a:r>
            <a:r>
              <a:rPr lang="ru-RU" sz="2400" dirty="0" smtClean="0"/>
              <a:t>, подчеркнув его </a:t>
            </a:r>
            <a:r>
              <a:rPr lang="ru-RU" sz="2400" u="sng" dirty="0" smtClean="0"/>
              <a:t>призывные интонации</a:t>
            </a:r>
            <a:r>
              <a:rPr lang="ru-RU" sz="1600" u="sng" dirty="0" smtClean="0"/>
              <a:t>.  </a:t>
            </a:r>
            <a:endParaRPr lang="ru-RU" sz="1600" u="sng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83127"/>
            <a:ext cx="7008812" cy="6774873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2731324"/>
            <a:ext cx="5183188" cy="3137663"/>
          </a:xfrm>
        </p:spPr>
        <p:txBody>
          <a:bodyPr/>
          <a:lstStyle/>
          <a:p>
            <a:endParaRPr lang="ru-RU" dirty="0" smtClean="0"/>
          </a:p>
          <a:p>
            <a:r>
              <a:rPr lang="ru-RU" sz="2400" dirty="0" smtClean="0"/>
              <a:t>Вспомнить с какими событиями русской истории связано возникновение </a:t>
            </a:r>
            <a:r>
              <a:rPr lang="ru-RU" sz="2400" u="sng" dirty="0" smtClean="0"/>
              <a:t>жанра канта?</a:t>
            </a:r>
            <a:endParaRPr lang="ru-RU" sz="2400" u="sng" dirty="0"/>
          </a:p>
        </p:txBody>
      </p:sp>
    </p:spTree>
    <p:extLst>
      <p:ext uri="{BB962C8B-B14F-4D97-AF65-F5344CB8AC3E}">
        <p14:creationId xmlns:p14="http://schemas.microsoft.com/office/powerpoint/2010/main" val="24740125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9154" y="457200"/>
            <a:ext cx="4154508" cy="16002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В. Верещагин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19154" y="2057400"/>
            <a:ext cx="3932237" cy="381158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</a:t>
            </a: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«Не замай – дай подойти!»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0"/>
            <a:ext cx="7419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12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681163"/>
          </a:xfrm>
        </p:spPr>
        <p:txBody>
          <a:bodyPr>
            <a:normAutofit/>
          </a:bodyPr>
          <a:lstStyle/>
          <a:p>
            <a:r>
              <a:rPr lang="ru-RU" sz="1600" b="1" i="1" u="sng" dirty="0" smtClean="0"/>
              <a:t>Слушание арии Ивана Сусанина целиком, определить</a:t>
            </a:r>
            <a:r>
              <a:rPr lang="ru-RU" sz="1600" dirty="0" smtClean="0"/>
              <a:t>: -  </a:t>
            </a:r>
            <a:r>
              <a:rPr lang="ru-RU" sz="1600" b="1" i="1" u="sng" dirty="0" smtClean="0">
                <a:solidFill>
                  <a:schemeClr val="bg2">
                    <a:lumMod val="10000"/>
                  </a:schemeClr>
                </a:solidFill>
              </a:rPr>
              <a:t>форму сочинения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smtClean="0"/>
              <a:t>(поднять руку, услышав главную тему);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                                     - </a:t>
            </a:r>
            <a:r>
              <a:rPr lang="ru-RU" sz="1600" b="1" i="1" u="sng" dirty="0" smtClean="0"/>
              <a:t>письменное мини -  размышление </a:t>
            </a:r>
            <a:r>
              <a:rPr lang="ru-RU" sz="1600" dirty="0" smtClean="0"/>
              <a:t>(по выбору):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i="1" u="sng" dirty="0" smtClean="0">
                <a:solidFill>
                  <a:srgbClr val="002060"/>
                </a:solidFill>
              </a:rPr>
              <a:t>1.Что даёт современным слушателям, исполнителям обращение к героическим образам и сюжетам исторического прошлого?</a:t>
            </a:r>
            <a:br>
              <a:rPr lang="ru-RU" sz="1600" b="1" i="1" u="sng" dirty="0" smtClean="0">
                <a:solidFill>
                  <a:srgbClr val="002060"/>
                </a:solidFill>
              </a:rPr>
            </a:br>
            <a:r>
              <a:rPr lang="ru-RU" sz="1600" b="1" i="1" u="sng" dirty="0" smtClean="0">
                <a:solidFill>
                  <a:srgbClr val="002060"/>
                </a:solidFill>
              </a:rPr>
              <a:t>2. В чём современность темы защиты Отечества</a:t>
            </a:r>
            <a:r>
              <a:rPr lang="ru-RU" sz="1600" i="1" u="sng" dirty="0" smtClean="0"/>
              <a:t>?</a:t>
            </a:r>
            <a:endParaRPr lang="ru-RU" sz="1600" i="1" u="sng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6911975" cy="628650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</a:rPr>
              <a:t>  В. Верещагин</a:t>
            </a:r>
          </a:p>
          <a:p>
            <a:pPr marL="457200" lvl="1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«Не замай –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ай подойти!»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1413"/>
            <a:ext cx="6911975" cy="4773612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7291388" y="1681163"/>
            <a:ext cx="4900612" cy="73025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b="1" u="sng" dirty="0" smtClean="0">
                <a:solidFill>
                  <a:srgbClr val="C00000"/>
                </a:solidFill>
              </a:rPr>
              <a:t>М.И. Глинка</a:t>
            </a:r>
            <a:r>
              <a:rPr lang="ru-RU" sz="2000" b="1" u="sng" dirty="0" smtClean="0"/>
              <a:t> </a:t>
            </a:r>
            <a:r>
              <a:rPr lang="ru-RU" sz="2000" u="sng" dirty="0" smtClean="0"/>
              <a:t>(1804 – 1857</a:t>
            </a:r>
            <a:r>
              <a:rPr lang="ru-RU" sz="2000" dirty="0" smtClean="0"/>
              <a:t>) </a:t>
            </a:r>
            <a:endParaRPr lang="ru-RU" sz="20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000" b="1" u="sng" dirty="0" smtClean="0">
                <a:solidFill>
                  <a:srgbClr val="C00000"/>
                </a:solidFill>
              </a:rPr>
              <a:t>опера «Иван Сусанин»</a:t>
            </a:r>
            <a:endParaRPr lang="ru-RU" sz="2000" b="1" u="sng" dirty="0">
              <a:solidFill>
                <a:srgbClr val="C0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7291388" y="2411413"/>
            <a:ext cx="4900612" cy="4773612"/>
          </a:xfrm>
        </p:spPr>
      </p:pic>
    </p:spTree>
    <p:extLst>
      <p:ext uri="{BB962C8B-B14F-4D97-AF65-F5344CB8AC3E}">
        <p14:creationId xmlns:p14="http://schemas.microsoft.com/office/powerpoint/2010/main" val="460888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 rot="10800000" flipV="1">
            <a:off x="839788" y="319407"/>
            <a:ext cx="10515600" cy="393112"/>
          </a:xfrm>
        </p:spPr>
        <p:txBody>
          <a:bodyPr>
            <a:normAutofit/>
          </a:bodyPr>
          <a:lstStyle/>
          <a:p>
            <a:r>
              <a:rPr lang="ru-RU" sz="2000" u="sng" dirty="0" smtClean="0"/>
              <a:t>Определить композитора  по фортепианному звучанию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839788" y="819397"/>
            <a:ext cx="5157787" cy="41563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Александр Порфирьевич БОРОДИН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7125194" y="819397"/>
            <a:ext cx="4230193" cy="52251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Михаил Иванович Глинка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9" y="1341912"/>
            <a:ext cx="3755962" cy="5516087"/>
          </a:xfrm>
        </p:spPr>
      </p:pic>
      <p:pic>
        <p:nvPicPr>
          <p:cNvPr id="16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25195" y="1341913"/>
            <a:ext cx="4230193" cy="5516088"/>
          </a:xfrm>
        </p:spPr>
      </p:pic>
    </p:spTree>
    <p:extLst>
      <p:ext uri="{BB962C8B-B14F-4D97-AF65-F5344CB8AC3E}">
        <p14:creationId xmlns:p14="http://schemas.microsoft.com/office/powerpoint/2010/main" val="254114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014" y="365125"/>
            <a:ext cx="5201392" cy="691779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А.П. Бородин опера «Князь Игорь»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0842" y="831273"/>
            <a:ext cx="5157787" cy="610465"/>
          </a:xfrm>
        </p:spPr>
        <p:txBody>
          <a:bodyPr>
            <a:normAutofit/>
          </a:bodyPr>
          <a:lstStyle/>
          <a:p>
            <a:r>
              <a:rPr lang="ru-RU" sz="2000" u="sng" dirty="0" smtClean="0"/>
              <a:t>Хор </a:t>
            </a:r>
            <a:r>
              <a:rPr lang="ru-RU" sz="2000" u="sng" dirty="0" smtClean="0">
                <a:solidFill>
                  <a:srgbClr val="C00000"/>
                </a:solidFill>
              </a:rPr>
              <a:t>«Солнцу красному слава!»</a:t>
            </a:r>
            <a:endParaRPr lang="ru-RU" sz="2000" u="sng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324"/>
            <a:ext cx="5591365" cy="524567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831273"/>
            <a:ext cx="5183188" cy="849890"/>
          </a:xfrm>
        </p:spPr>
        <p:txBody>
          <a:bodyPr>
            <a:normAutofit lnSpcReduction="10000"/>
          </a:bodyPr>
          <a:lstStyle/>
          <a:p>
            <a:r>
              <a:rPr lang="ru-RU" sz="2000" b="0" dirty="0" smtClean="0"/>
              <a:t>Вот как описывает те далёкие времена исследователь древнерусской литературы </a:t>
            </a:r>
            <a:r>
              <a:rPr lang="ru-RU" sz="2000" u="sng" dirty="0" smtClean="0"/>
              <a:t>Дмитрий Сергеевич Лихачёв</a:t>
            </a:r>
            <a:endParaRPr lang="ru-RU" sz="2000" u="sng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05" y="1681162"/>
            <a:ext cx="6515595" cy="5176837"/>
          </a:xfrm>
        </p:spPr>
      </p:pic>
    </p:spTree>
    <p:extLst>
      <p:ext uri="{BB962C8B-B14F-4D97-AF65-F5344CB8AC3E}">
        <p14:creationId xmlns:p14="http://schemas.microsoft.com/office/powerpoint/2010/main" val="1113389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0522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Ария князя Игоря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95648"/>
            <a:ext cx="6448301" cy="60623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87" y="0"/>
            <a:ext cx="5582413" cy="6282048"/>
          </a:xfrm>
        </p:spPr>
      </p:pic>
    </p:spTree>
    <p:extLst>
      <p:ext uri="{BB962C8B-B14F-4D97-AF65-F5344CB8AC3E}">
        <p14:creationId xmlns:p14="http://schemas.microsoft.com/office/powerpoint/2010/main" val="168114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298</Words>
  <Application>Microsoft Office PowerPoint</Application>
  <PresentationFormat>Широкоэкранный</PresentationFormat>
  <Paragraphs>53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Урок музыки в 7 классе по теме:  «Героическая тема в русской музыке.  Галерея исторических образов».</vt:lpstr>
      <vt:lpstr>Александр Порфирьевич Бородин (1833 – 1887)  Симфония №2 («Богатырская»)   I часть. </vt:lpstr>
      <vt:lpstr>                      Найти ответы на вопросы:    </vt:lpstr>
      <vt:lpstr>Найти среди нотных примеров  и спеть тему виватного канта XVIII века, подчеркнув его призывные интонации.  </vt:lpstr>
      <vt:lpstr>В. Верещагин</vt:lpstr>
      <vt:lpstr>Слушание арии Ивана Сусанина целиком, определить: -  форму сочинения  (поднять руку, услышав главную тему);                                                                                                          - письменное мини -  размышление (по выбору):   1.Что даёт современным слушателям, исполнителям обращение к героическим образам и сюжетам исторического прошлого? 2. В чём современность темы защиты Отечества?</vt:lpstr>
      <vt:lpstr>Определить композитора  по фортепианному звучанию:</vt:lpstr>
      <vt:lpstr>А.П. Бородин опера «Князь Игорь»</vt:lpstr>
      <vt:lpstr>Ария князя Игоря</vt:lpstr>
      <vt:lpstr>Презентация PowerPoint</vt:lpstr>
      <vt:lpstr>Презентация PowerPoint</vt:lpstr>
      <vt:lpstr>Презентация PowerPoint</vt:lpstr>
      <vt:lpstr>Презентация PowerPoint</vt:lpstr>
      <vt:lpstr>Кантата «Александр Невский»:</vt:lpstr>
      <vt:lpstr>Самостоятельная работа  (по группам) с разворотом  «Галерея героических образов»  (учебник с. 38 – 39):  сгруппировать произведения, соотнося их содержание с историческими событиями: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Прытков</dc:creator>
  <cp:lastModifiedBy>Администратор</cp:lastModifiedBy>
  <cp:revision>77</cp:revision>
  <dcterms:created xsi:type="dcterms:W3CDTF">2017-01-11T07:23:15Z</dcterms:created>
  <dcterms:modified xsi:type="dcterms:W3CDTF">2021-06-04T08:55:52Z</dcterms:modified>
</cp:coreProperties>
</file>